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handoutMasterIdLst>
    <p:handoutMasterId r:id="rId32"/>
  </p:handoutMasterIdLst>
  <p:sldIdLst>
    <p:sldId id="256" r:id="rId2"/>
    <p:sldId id="281" r:id="rId3"/>
    <p:sldId id="275" r:id="rId4"/>
    <p:sldId id="276" r:id="rId5"/>
    <p:sldId id="277" r:id="rId6"/>
    <p:sldId id="278" r:id="rId7"/>
    <p:sldId id="257" r:id="rId8"/>
    <p:sldId id="258" r:id="rId9"/>
    <p:sldId id="259" r:id="rId10"/>
    <p:sldId id="260" r:id="rId11"/>
    <p:sldId id="261" r:id="rId12"/>
    <p:sldId id="262" r:id="rId13"/>
    <p:sldId id="263" r:id="rId14"/>
    <p:sldId id="264" r:id="rId15"/>
    <p:sldId id="265" r:id="rId16"/>
    <p:sldId id="266" r:id="rId17"/>
    <p:sldId id="267" r:id="rId18"/>
    <p:sldId id="279" r:id="rId19"/>
    <p:sldId id="268" r:id="rId20"/>
    <p:sldId id="269" r:id="rId21"/>
    <p:sldId id="270" r:id="rId22"/>
    <p:sldId id="282" r:id="rId23"/>
    <p:sldId id="283" r:id="rId24"/>
    <p:sldId id="284" r:id="rId25"/>
    <p:sldId id="271" r:id="rId26"/>
    <p:sldId id="272" r:id="rId27"/>
    <p:sldId id="273" r:id="rId28"/>
    <p:sldId id="274" r:id="rId29"/>
    <p:sldId id="28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1B6152-A297-47E1-801E-191AE264D1A3}" v="554" dt="2024-10-22T17:26:30.288"/>
    <p1510:client id="{7F3260AC-0BB5-4310-93FB-6F2D29BA94BA}" v="1" dt="2024-10-22T18:21:44.056"/>
    <p1510:client id="{9B8F432B-57C2-4875-A80E-DD568743D7A1}" v="164" dt="2024-10-22T18:00:45.483"/>
    <p1510:client id="{BB193D06-2859-4FC3-850B-0D36C67EAF70}" v="955" dt="2024-10-22T18:26:36.5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80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B47A9C-4B09-6DCC-7E4B-C00FC982A2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F15D662-FAFF-E2A0-E574-347D0E700A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C8FBB9-155C-4A7B-9353-AF0ECCACEB61}" type="datetimeFigureOut">
              <a:rPr lang="en-US" smtClean="0"/>
              <a:t>11/18/2024</a:t>
            </a:fld>
            <a:endParaRPr lang="en-US"/>
          </a:p>
        </p:txBody>
      </p:sp>
      <p:sp>
        <p:nvSpPr>
          <p:cNvPr id="4" name="Footer Placeholder 3">
            <a:extLst>
              <a:ext uri="{FF2B5EF4-FFF2-40B4-BE49-F238E27FC236}">
                <a16:creationId xmlns:a16="http://schemas.microsoft.com/office/drawing/2014/main" id="{6AEBCD30-A327-6B0C-BC42-3FB32D5721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5F0FD5-E538-660E-21A7-18F78C6623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7351A9-CC0A-4362-8F60-C889F4A74222}" type="slidenum">
              <a:rPr lang="en-US" smtClean="0"/>
              <a:t>‹#›</a:t>
            </a:fld>
            <a:endParaRPr lang="en-US"/>
          </a:p>
        </p:txBody>
      </p:sp>
    </p:spTree>
    <p:extLst>
      <p:ext uri="{BB962C8B-B14F-4D97-AF65-F5344CB8AC3E}">
        <p14:creationId xmlns:p14="http://schemas.microsoft.com/office/powerpoint/2010/main" val="40677348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C5B35-066A-47D9-8755-943A00908C4C}"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B9DE8-F81A-4CF3-87B0-AE56B0BE3207}" type="slidenum">
              <a:rPr lang="en-US" smtClean="0"/>
              <a:t>‹#›</a:t>
            </a:fld>
            <a:endParaRPr lang="en-US"/>
          </a:p>
        </p:txBody>
      </p:sp>
    </p:spTree>
    <p:extLst>
      <p:ext uri="{BB962C8B-B14F-4D97-AF65-F5344CB8AC3E}">
        <p14:creationId xmlns:p14="http://schemas.microsoft.com/office/powerpoint/2010/main" val="41219578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9F6BF5D-C8F0-4224-98D7-F5B018619174}" type="datetime1">
              <a:rPr lang="en-US" smtClean="0"/>
              <a:t>11/18/2024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E47B249-25CB-42A7-BAE8-58FB55F23276}"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96295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495265-9F13-41CD-BC54-B22453694B07}" type="datetime1">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B249-25CB-42A7-BAE8-58FB55F23276}" type="slidenum">
              <a:rPr lang="en-US" smtClean="0"/>
              <a:t>‹#›</a:t>
            </a:fld>
            <a:endParaRPr lang="en-US"/>
          </a:p>
        </p:txBody>
      </p:sp>
    </p:spTree>
    <p:extLst>
      <p:ext uri="{BB962C8B-B14F-4D97-AF65-F5344CB8AC3E}">
        <p14:creationId xmlns:p14="http://schemas.microsoft.com/office/powerpoint/2010/main" val="123467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823BC8-017F-43DB-A5A6-1E28F0E8065D}" type="datetime1">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B249-25CB-42A7-BAE8-58FB55F23276}" type="slidenum">
              <a:rPr lang="en-US" smtClean="0"/>
              <a:t>‹#›</a:t>
            </a:fld>
            <a:endParaRPr lang="en-US"/>
          </a:p>
        </p:txBody>
      </p:sp>
    </p:spTree>
    <p:extLst>
      <p:ext uri="{BB962C8B-B14F-4D97-AF65-F5344CB8AC3E}">
        <p14:creationId xmlns:p14="http://schemas.microsoft.com/office/powerpoint/2010/main" val="1947750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FC1D12-2F5A-49D7-9B37-11D46A5CD1ED}" type="datetime1">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B249-25CB-42A7-BAE8-58FB55F23276}" type="slidenum">
              <a:rPr lang="en-US" smtClean="0"/>
              <a:t>‹#›</a:t>
            </a:fld>
            <a:endParaRPr lang="en-US"/>
          </a:p>
        </p:txBody>
      </p:sp>
    </p:spTree>
    <p:extLst>
      <p:ext uri="{BB962C8B-B14F-4D97-AF65-F5344CB8AC3E}">
        <p14:creationId xmlns:p14="http://schemas.microsoft.com/office/powerpoint/2010/main" val="861498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8FA9E9-294A-4B52-BB79-D371DB5B15F7}" type="datetime1">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47B249-25CB-42A7-BAE8-58FB55F23276}"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65535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771B47-37E2-44B7-8EC2-FFD41E839612}" type="datetime1">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47B249-25CB-42A7-BAE8-58FB55F23276}" type="slidenum">
              <a:rPr lang="en-US" smtClean="0"/>
              <a:t>‹#›</a:t>
            </a:fld>
            <a:endParaRPr lang="en-US"/>
          </a:p>
        </p:txBody>
      </p:sp>
    </p:spTree>
    <p:extLst>
      <p:ext uri="{BB962C8B-B14F-4D97-AF65-F5344CB8AC3E}">
        <p14:creationId xmlns:p14="http://schemas.microsoft.com/office/powerpoint/2010/main" val="634500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1B16C4-6309-4161-A3B1-65DACC07F85B}" type="datetime1">
              <a:rPr lang="en-US" smtClean="0"/>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47B249-25CB-42A7-BAE8-58FB55F23276}" type="slidenum">
              <a:rPr lang="en-US" smtClean="0"/>
              <a:t>‹#›</a:t>
            </a:fld>
            <a:endParaRPr lang="en-US"/>
          </a:p>
        </p:txBody>
      </p:sp>
    </p:spTree>
    <p:extLst>
      <p:ext uri="{BB962C8B-B14F-4D97-AF65-F5344CB8AC3E}">
        <p14:creationId xmlns:p14="http://schemas.microsoft.com/office/powerpoint/2010/main" val="376002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BAE82C-CB04-4A1D-B55D-C7A95D54EEED}" type="datetime1">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47B249-25CB-42A7-BAE8-58FB55F23276}" type="slidenum">
              <a:rPr lang="en-US" smtClean="0"/>
              <a:t>‹#›</a:t>
            </a:fld>
            <a:endParaRPr lang="en-US"/>
          </a:p>
        </p:txBody>
      </p:sp>
    </p:spTree>
    <p:extLst>
      <p:ext uri="{BB962C8B-B14F-4D97-AF65-F5344CB8AC3E}">
        <p14:creationId xmlns:p14="http://schemas.microsoft.com/office/powerpoint/2010/main" val="1857639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ED95A1-3269-4246-A964-6274C693F436}" type="datetime1">
              <a:rPr lang="en-US" smtClean="0"/>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47B249-25CB-42A7-BAE8-58FB55F23276}" type="slidenum">
              <a:rPr lang="en-US" smtClean="0"/>
              <a:t>‹#›</a:t>
            </a:fld>
            <a:endParaRPr lang="en-US"/>
          </a:p>
        </p:txBody>
      </p:sp>
    </p:spTree>
    <p:extLst>
      <p:ext uri="{BB962C8B-B14F-4D97-AF65-F5344CB8AC3E}">
        <p14:creationId xmlns:p14="http://schemas.microsoft.com/office/powerpoint/2010/main" val="249533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EC76A7-22CD-41D8-BA2D-305B90A491E9}" type="datetime1">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47B249-25CB-42A7-BAE8-58FB55F23276}" type="slidenum">
              <a:rPr lang="en-US" smtClean="0"/>
              <a:t>‹#›</a:t>
            </a:fld>
            <a:endParaRPr lang="en-US"/>
          </a:p>
        </p:txBody>
      </p:sp>
    </p:spTree>
    <p:extLst>
      <p:ext uri="{BB962C8B-B14F-4D97-AF65-F5344CB8AC3E}">
        <p14:creationId xmlns:p14="http://schemas.microsoft.com/office/powerpoint/2010/main" val="682061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750248-04B8-45B5-9A99-D58A7713AB85}" type="datetime1">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47B249-25CB-42A7-BAE8-58FB55F23276}" type="slidenum">
              <a:rPr lang="en-US" smtClean="0"/>
              <a:t>‹#›</a:t>
            </a:fld>
            <a:endParaRPr lang="en-US"/>
          </a:p>
        </p:txBody>
      </p:sp>
    </p:spTree>
    <p:extLst>
      <p:ext uri="{BB962C8B-B14F-4D97-AF65-F5344CB8AC3E}">
        <p14:creationId xmlns:p14="http://schemas.microsoft.com/office/powerpoint/2010/main" val="3340862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C3CEE04B-AD8B-44C4-9823-7EFA1D53EF32}" type="datetime1">
              <a:rPr lang="en-US" smtClean="0"/>
              <a:t>11/18/2024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E47B249-25CB-42A7-BAE8-58FB55F23276}" type="slidenum">
              <a:rPr lang="en-US" smtClean="0"/>
              <a:t>‹#›</a:t>
            </a:fld>
            <a:endParaRPr lang="en-US"/>
          </a:p>
        </p:txBody>
      </p:sp>
    </p:spTree>
    <p:extLst>
      <p:ext uri="{BB962C8B-B14F-4D97-AF65-F5344CB8AC3E}">
        <p14:creationId xmlns:p14="http://schemas.microsoft.com/office/powerpoint/2010/main" val="14508470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Video 6" descr="Overhead Projector">
            <a:extLst>
              <a:ext uri="{FF2B5EF4-FFF2-40B4-BE49-F238E27FC236}">
                <a16:creationId xmlns:a16="http://schemas.microsoft.com/office/drawing/2014/main" id="{6AA10B6E-5C36-FE65-65BA-48ADBCB9FE7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6040FDE6-0282-6E25-4390-104B3AF5788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latin typeface="Times New Roman" panose="02020603050405020304" pitchFamily="18" charset="0"/>
                <a:cs typeface="Times New Roman" panose="02020603050405020304" pitchFamily="18" charset="0"/>
              </a:rPr>
              <a:t>Recommendation Movie System</a:t>
            </a:r>
          </a:p>
        </p:txBody>
      </p:sp>
      <p:sp>
        <p:nvSpPr>
          <p:cNvPr id="5" name="Slide Number Placeholder 4">
            <a:extLst>
              <a:ext uri="{FF2B5EF4-FFF2-40B4-BE49-F238E27FC236}">
                <a16:creationId xmlns:a16="http://schemas.microsoft.com/office/drawing/2014/main" id="{FF4CBE5D-338F-43BD-7C90-B8D2EE4896F2}"/>
              </a:ext>
            </a:extLst>
          </p:cNvPr>
          <p:cNvSpPr>
            <a:spLocks noGrp="1"/>
          </p:cNvSpPr>
          <p:nvPr>
            <p:ph type="sldNum" sz="quarter" idx="12"/>
          </p:nvPr>
        </p:nvSpPr>
        <p:spPr/>
        <p:txBody>
          <a:bodyPr>
            <a:normAutofit lnSpcReduction="10000"/>
          </a:bodyPr>
          <a:lstStyle/>
          <a:p>
            <a:pPr>
              <a:spcAft>
                <a:spcPts val="600"/>
              </a:spcAft>
            </a:pPr>
            <a:fld id="{AE47B249-25CB-42A7-BAE8-58FB55F23276}" type="slidenum">
              <a:rPr lang="en-US">
                <a:solidFill>
                  <a:srgbClr val="FFFFFF"/>
                </a:solidFill>
              </a:rPr>
              <a:pPr>
                <a:spcAft>
                  <a:spcPts val="600"/>
                </a:spcAft>
              </a:pPr>
              <a:t>1</a:t>
            </a:fld>
            <a:endParaRPr lang="en-US">
              <a:solidFill>
                <a:srgbClr val="FFFFFF"/>
              </a:solidFill>
            </a:endParaRPr>
          </a:p>
        </p:txBody>
      </p:sp>
    </p:spTree>
    <p:extLst>
      <p:ext uri="{BB962C8B-B14F-4D97-AF65-F5344CB8AC3E}">
        <p14:creationId xmlns:p14="http://schemas.microsoft.com/office/powerpoint/2010/main" val="153064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C9F4-80D2-2B89-C162-4027AEB29387}"/>
              </a:ext>
            </a:extLst>
          </p:cNvPr>
          <p:cNvSpPr>
            <a:spLocks noGrp="1"/>
          </p:cNvSpPr>
          <p:nvPr>
            <p:ph type="title"/>
          </p:nvPr>
        </p:nvSpPr>
        <p:spPr>
          <a:xfrm>
            <a:off x="452120" y="-114857"/>
            <a:ext cx="3825240" cy="1325563"/>
          </a:xfrm>
        </p:spPr>
        <p:txBody>
          <a:bodyPr>
            <a:normAutofit/>
          </a:bodyPr>
          <a:lstStyle/>
          <a:p>
            <a:r>
              <a:rPr lang="en-US" sz="4000" u="sng">
                <a:solidFill>
                  <a:srgbClr val="002060"/>
                </a:solidFill>
                <a:latin typeface="ADLaM Display" panose="02010000000000000000" pitchFamily="2" charset="0"/>
                <a:ea typeface="ADLaM Display" panose="02010000000000000000" pitchFamily="2" charset="0"/>
                <a:cs typeface="ADLaM Display" panose="02010000000000000000" pitchFamily="2" charset="0"/>
              </a:rPr>
              <a:t>Preprocessing</a:t>
            </a:r>
          </a:p>
        </p:txBody>
      </p:sp>
      <p:sp>
        <p:nvSpPr>
          <p:cNvPr id="3" name="Content Placeholder 2">
            <a:extLst>
              <a:ext uri="{FF2B5EF4-FFF2-40B4-BE49-F238E27FC236}">
                <a16:creationId xmlns:a16="http://schemas.microsoft.com/office/drawing/2014/main" id="{EF068ED3-31AE-4562-FF24-DA9117170BFC}"/>
              </a:ext>
            </a:extLst>
          </p:cNvPr>
          <p:cNvSpPr>
            <a:spLocks noGrp="1"/>
          </p:cNvSpPr>
          <p:nvPr>
            <p:ph idx="1"/>
          </p:nvPr>
        </p:nvSpPr>
        <p:spPr>
          <a:xfrm>
            <a:off x="838200" y="1432323"/>
            <a:ext cx="10515600" cy="4805013"/>
          </a:xfrm>
        </p:spPr>
        <p:txBody>
          <a:bodyPr>
            <a:normAutofit fontScale="92500" lnSpcReduction="10000"/>
          </a:bodyPr>
          <a:lstStyle/>
          <a:p>
            <a:pPr marL="0" indent="0">
              <a:buNone/>
            </a:pPr>
            <a:r>
              <a:rPr lang="en-US" sz="2600" b="1">
                <a:effectLst/>
                <a:latin typeface="Times New Roman" panose="02020603050405020304" pitchFamily="18" charset="0"/>
                <a:cs typeface="Times New Roman" panose="02020603050405020304" pitchFamily="18" charset="0"/>
              </a:rPr>
              <a:t>1. Loading data:</a:t>
            </a:r>
          </a:p>
          <a:p>
            <a:pPr marL="0" indent="0">
              <a:buNone/>
            </a:pPr>
            <a:endParaRPr lang="en-US" sz="1100" b="0">
              <a:solidFill>
                <a:srgbClr val="000000"/>
              </a:solidFill>
              <a:effectLst/>
              <a:latin typeface="Courier New" panose="02070309020205020404" pitchFamily="49" charset="0"/>
            </a:endParaRPr>
          </a:p>
          <a:p>
            <a:pPr marL="0" indent="0">
              <a:buNone/>
            </a:pPr>
            <a:r>
              <a:rPr lang="en-US" sz="2400" b="0">
                <a:solidFill>
                  <a:srgbClr val="000000"/>
                </a:solidFill>
                <a:effectLst/>
                <a:latin typeface="Courier New" panose="02070309020205020404" pitchFamily="49" charset="0"/>
              </a:rPr>
              <a:t>movies = </a:t>
            </a:r>
            <a:r>
              <a:rPr lang="en-US" sz="2400" b="0" err="1">
                <a:solidFill>
                  <a:srgbClr val="000000"/>
                </a:solidFill>
                <a:effectLst/>
                <a:latin typeface="Courier New" panose="02070309020205020404" pitchFamily="49" charset="0"/>
              </a:rPr>
              <a:t>pd.read_csv</a:t>
            </a:r>
            <a:r>
              <a:rPr lang="en-US" sz="2400" b="0">
                <a:solidFill>
                  <a:srgbClr val="000000"/>
                </a:solidFill>
                <a:effectLst/>
                <a:latin typeface="Courier New" panose="02070309020205020404" pitchFamily="49" charset="0"/>
              </a:rPr>
              <a:t>(</a:t>
            </a:r>
            <a:r>
              <a:rPr lang="en-US" sz="2400" b="0">
                <a:solidFill>
                  <a:srgbClr val="A31515"/>
                </a:solidFill>
                <a:effectLst/>
                <a:latin typeface="Courier New" panose="02070309020205020404" pitchFamily="49" charset="0"/>
              </a:rPr>
              <a:t>'tmdb_5000_movies.csv'</a:t>
            </a:r>
            <a:r>
              <a:rPr lang="en-US" sz="2400" b="0">
                <a:solidFill>
                  <a:srgbClr val="000000"/>
                </a:solidFill>
                <a:effectLst/>
                <a:latin typeface="Courier New" panose="02070309020205020404" pitchFamily="49" charset="0"/>
              </a:rPr>
              <a:t>)</a:t>
            </a:r>
          </a:p>
          <a:p>
            <a:pPr marL="0" indent="0">
              <a:buNone/>
            </a:pPr>
            <a:r>
              <a:rPr lang="en-US" sz="2400" b="0">
                <a:solidFill>
                  <a:srgbClr val="000000"/>
                </a:solidFill>
                <a:effectLst/>
                <a:latin typeface="Courier New" panose="02070309020205020404" pitchFamily="49" charset="0"/>
              </a:rPr>
              <a:t>credits = </a:t>
            </a:r>
            <a:r>
              <a:rPr lang="en-US" sz="2400" b="0" err="1">
                <a:solidFill>
                  <a:srgbClr val="000000"/>
                </a:solidFill>
                <a:effectLst/>
                <a:latin typeface="Courier New" panose="02070309020205020404" pitchFamily="49" charset="0"/>
              </a:rPr>
              <a:t>pd.read_csv</a:t>
            </a:r>
            <a:r>
              <a:rPr lang="en-US" sz="2400" b="0">
                <a:solidFill>
                  <a:srgbClr val="000000"/>
                </a:solidFill>
                <a:effectLst/>
                <a:latin typeface="Courier New" panose="02070309020205020404" pitchFamily="49" charset="0"/>
              </a:rPr>
              <a:t>(</a:t>
            </a:r>
            <a:r>
              <a:rPr lang="en-US" sz="2400" b="0">
                <a:solidFill>
                  <a:srgbClr val="A31515"/>
                </a:solidFill>
                <a:effectLst/>
                <a:latin typeface="Courier New" panose="02070309020205020404" pitchFamily="49" charset="0"/>
              </a:rPr>
              <a:t>'tmdb_5000_credits.csv’</a:t>
            </a:r>
            <a:r>
              <a:rPr lang="en-US" sz="2400" b="0">
                <a:solidFill>
                  <a:srgbClr val="000000"/>
                </a:solidFill>
                <a:effectLst/>
                <a:latin typeface="Courier New" panose="02070309020205020404" pitchFamily="49" charset="0"/>
              </a:rPr>
              <a:t>)</a:t>
            </a:r>
          </a:p>
          <a:p>
            <a:pPr marL="0" indent="0">
              <a:buNone/>
            </a:pPr>
            <a:endParaRPr lang="en-US" sz="2400" b="0">
              <a:solidFill>
                <a:srgbClr val="000000"/>
              </a:solidFill>
              <a:effectLst/>
              <a:latin typeface="Courier New" panose="02070309020205020404" pitchFamily="49" charset="0"/>
            </a:endParaRPr>
          </a:p>
          <a:p>
            <a:pPr marL="0" indent="0">
              <a:buNone/>
            </a:pPr>
            <a:r>
              <a:rPr lang="en-US" sz="2600" b="1">
                <a:effectLst/>
                <a:latin typeface="Times New Roman" panose="02020603050405020304" pitchFamily="18" charset="0"/>
                <a:cs typeface="Times New Roman" panose="02020603050405020304" pitchFamily="18" charset="0"/>
              </a:rPr>
              <a:t>2. Data Merging and Selection:</a:t>
            </a:r>
          </a:p>
          <a:p>
            <a:pPr marL="0" indent="0">
              <a:buNone/>
            </a:pPr>
            <a:endParaRPr lang="en-US" sz="1000" b="1">
              <a:effectLst/>
              <a:latin typeface="Times New Roman" panose="02020603050405020304" pitchFamily="18" charset="0"/>
              <a:cs typeface="Times New Roman" panose="02020603050405020304" pitchFamily="18" charset="0"/>
            </a:endParaRPr>
          </a:p>
          <a:p>
            <a:pPr marL="0" indent="0">
              <a:buNone/>
            </a:pPr>
            <a:r>
              <a:rPr lang="en-US" sz="2400">
                <a:solidFill>
                  <a:srgbClr val="000000"/>
                </a:solidFill>
                <a:effectLst/>
                <a:latin typeface="Times New Roman" panose="02020603050405020304" pitchFamily="18" charset="0"/>
                <a:cs typeface="Times New Roman" panose="02020603050405020304" pitchFamily="18" charset="0"/>
              </a:rPr>
              <a:t>• Merge the movies and credits </a:t>
            </a:r>
            <a:r>
              <a:rPr lang="en-US" sz="2400" err="1">
                <a:solidFill>
                  <a:srgbClr val="000000"/>
                </a:solidFill>
                <a:effectLst/>
                <a:latin typeface="Times New Roman" panose="02020603050405020304" pitchFamily="18" charset="0"/>
                <a:cs typeface="Times New Roman" panose="02020603050405020304" pitchFamily="18" charset="0"/>
              </a:rPr>
              <a:t>DataFrames</a:t>
            </a:r>
            <a:r>
              <a:rPr lang="en-US" sz="2400">
                <a:solidFill>
                  <a:srgbClr val="000000"/>
                </a:solidFill>
                <a:effectLst/>
                <a:latin typeface="Times New Roman" panose="02020603050405020304" pitchFamily="18" charset="0"/>
                <a:cs typeface="Times New Roman" panose="02020603050405020304" pitchFamily="18" charset="0"/>
              </a:rPr>
              <a:t> using the title column as the key.</a:t>
            </a:r>
          </a:p>
          <a:p>
            <a:pPr marL="0" indent="0">
              <a:buNone/>
            </a:pPr>
            <a:endParaRPr lang="en-US" sz="2400" b="1">
              <a:effectLst/>
              <a:latin typeface="Times New Roman" panose="02020603050405020304" pitchFamily="18" charset="0"/>
              <a:cs typeface="Times New Roman" panose="02020603050405020304" pitchFamily="18" charset="0"/>
            </a:endParaRPr>
          </a:p>
          <a:p>
            <a:pPr marL="173038" indent="-173038">
              <a:buNone/>
            </a:pPr>
            <a:r>
              <a:rPr lang="en-US" sz="2400">
                <a:solidFill>
                  <a:srgbClr val="000000"/>
                </a:solidFill>
                <a:effectLst/>
                <a:latin typeface="Times New Roman" panose="02020603050405020304" pitchFamily="18" charset="0"/>
                <a:cs typeface="Times New Roman" panose="02020603050405020304" pitchFamily="18" charset="0"/>
              </a:rPr>
              <a:t>• </a:t>
            </a:r>
            <a:r>
              <a:rPr lang="en-US" sz="2400" b="0">
                <a:solidFill>
                  <a:srgbClr val="000000"/>
                </a:solidFill>
                <a:effectLst/>
                <a:latin typeface="Times New Roman" panose="02020603050405020304" pitchFamily="18" charset="0"/>
                <a:cs typeface="Times New Roman" panose="02020603050405020304" pitchFamily="18" charset="0"/>
              </a:rPr>
              <a:t>Select specific columns deemed essential for recommendations, such as </a:t>
            </a:r>
            <a:r>
              <a:rPr lang="en-US" sz="2400" b="0" err="1">
                <a:solidFill>
                  <a:srgbClr val="000000"/>
                </a:solidFill>
                <a:effectLst/>
                <a:latin typeface="Times New Roman" panose="02020603050405020304" pitchFamily="18" charset="0"/>
                <a:cs typeface="Times New Roman" panose="02020603050405020304" pitchFamily="18" charset="0"/>
              </a:rPr>
              <a:t>movie_id</a:t>
            </a:r>
            <a:r>
              <a:rPr lang="en-US" sz="2400" b="0">
                <a:solidFill>
                  <a:srgbClr val="000000"/>
                </a:solidFill>
                <a:effectLst/>
                <a:latin typeface="Times New Roman" panose="02020603050405020304" pitchFamily="18" charset="0"/>
                <a:cs typeface="Times New Roman" panose="02020603050405020304" pitchFamily="18" charset="0"/>
              </a:rPr>
              <a:t>,  title, overview, genres, keywords, cast, and crew.</a:t>
            </a:r>
            <a:endParaRPr lang="ar-EG">
              <a:solidFill>
                <a:srgbClr val="000000"/>
              </a:solidFill>
              <a:latin typeface="Courier New" panose="02070309020205020404" pitchFamily="49" charset="0"/>
            </a:endParaRPr>
          </a:p>
        </p:txBody>
      </p:sp>
      <p:sp>
        <p:nvSpPr>
          <p:cNvPr id="5" name="Slide Number Placeholder 4">
            <a:extLst>
              <a:ext uri="{FF2B5EF4-FFF2-40B4-BE49-F238E27FC236}">
                <a16:creationId xmlns:a16="http://schemas.microsoft.com/office/drawing/2014/main" id="{5C5EA335-707C-F7B7-F438-535FDF499EF9}"/>
              </a:ext>
            </a:extLst>
          </p:cNvPr>
          <p:cNvSpPr>
            <a:spLocks noGrp="1"/>
          </p:cNvSpPr>
          <p:nvPr>
            <p:ph type="sldNum" sz="quarter" idx="12"/>
          </p:nvPr>
        </p:nvSpPr>
        <p:spPr/>
        <p:txBody>
          <a:bodyPr>
            <a:normAutofit lnSpcReduction="10000"/>
          </a:bodyPr>
          <a:lstStyle/>
          <a:p>
            <a:fld id="{AE47B249-25CB-42A7-BAE8-58FB55F23276}" type="slidenum">
              <a:rPr lang="en-US" smtClean="0"/>
              <a:t>10</a:t>
            </a:fld>
            <a:endParaRPr lang="en-US"/>
          </a:p>
        </p:txBody>
      </p:sp>
      <p:pic>
        <p:nvPicPr>
          <p:cNvPr id="6" name="Picture 5">
            <a:extLst>
              <a:ext uri="{FF2B5EF4-FFF2-40B4-BE49-F238E27FC236}">
                <a16:creationId xmlns:a16="http://schemas.microsoft.com/office/drawing/2014/main" id="{3A8463C6-91D1-9468-25B2-A6834D81780C}"/>
              </a:ext>
            </a:extLst>
          </p:cNvPr>
          <p:cNvPicPr>
            <a:picLocks noChangeAspect="1"/>
          </p:cNvPicPr>
          <p:nvPr/>
        </p:nvPicPr>
        <p:blipFill>
          <a:blip r:embed="rId2"/>
          <a:stretch>
            <a:fillRect/>
          </a:stretch>
        </p:blipFill>
        <p:spPr>
          <a:xfrm>
            <a:off x="6304244" y="6013816"/>
            <a:ext cx="4810796" cy="620664"/>
          </a:xfrm>
          <a:prstGeom prst="rect">
            <a:avLst/>
          </a:prstGeom>
        </p:spPr>
      </p:pic>
      <p:pic>
        <p:nvPicPr>
          <p:cNvPr id="8" name="Picture 7">
            <a:extLst>
              <a:ext uri="{FF2B5EF4-FFF2-40B4-BE49-F238E27FC236}">
                <a16:creationId xmlns:a16="http://schemas.microsoft.com/office/drawing/2014/main" id="{F067E613-DCBF-12CA-5A2C-FF18C99893E5}"/>
              </a:ext>
            </a:extLst>
          </p:cNvPr>
          <p:cNvPicPr>
            <a:picLocks noChangeAspect="1"/>
          </p:cNvPicPr>
          <p:nvPr/>
        </p:nvPicPr>
        <p:blipFill>
          <a:blip r:embed="rId3"/>
          <a:stretch>
            <a:fillRect/>
          </a:stretch>
        </p:blipFill>
        <p:spPr>
          <a:xfrm>
            <a:off x="3783115" y="5018437"/>
            <a:ext cx="6087325" cy="466790"/>
          </a:xfrm>
          <a:prstGeom prst="rect">
            <a:avLst/>
          </a:prstGeom>
        </p:spPr>
      </p:pic>
    </p:spTree>
    <p:extLst>
      <p:ext uri="{BB962C8B-B14F-4D97-AF65-F5344CB8AC3E}">
        <p14:creationId xmlns:p14="http://schemas.microsoft.com/office/powerpoint/2010/main" val="80758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7C6889-BB53-654C-D2D3-7B1A6574B0CB}"/>
              </a:ext>
            </a:extLst>
          </p:cNvPr>
          <p:cNvSpPr>
            <a:spLocks noGrp="1"/>
          </p:cNvSpPr>
          <p:nvPr>
            <p:ph idx="1"/>
          </p:nvPr>
        </p:nvSpPr>
        <p:spPr>
          <a:xfrm>
            <a:off x="838200" y="641684"/>
            <a:ext cx="10515600" cy="5535279"/>
          </a:xfrm>
        </p:spPr>
        <p:txBody>
          <a:bodyPr>
            <a:normAutofit/>
          </a:bodyPr>
          <a:lstStyle/>
          <a:p>
            <a:pPr marL="0" indent="0">
              <a:buNone/>
            </a:pPr>
            <a:r>
              <a:rPr lang="en-US" sz="2600" b="1">
                <a:latin typeface="Times New Roman" panose="02020603050405020304" pitchFamily="18" charset="0"/>
                <a:cs typeface="Times New Roman" panose="02020603050405020304" pitchFamily="18" charset="0"/>
              </a:rPr>
              <a:t>3. Data Cleaning and Transformation:</a:t>
            </a:r>
          </a:p>
          <a:p>
            <a:pPr marL="0" indent="0">
              <a:buNone/>
            </a:pPr>
            <a:endParaRPr lang="en-US" sz="2600" b="1">
              <a:latin typeface="Times New Roman" panose="02020603050405020304" pitchFamily="18" charset="0"/>
              <a:cs typeface="Times New Roman" panose="02020603050405020304" pitchFamily="18" charset="0"/>
            </a:endParaRPr>
          </a:p>
          <a:p>
            <a:pPr marL="0" indent="0">
              <a:buNone/>
            </a:pPr>
            <a:r>
              <a:rPr lang="en-US" sz="2400">
                <a:solidFill>
                  <a:srgbClr val="000000"/>
                </a:solidFill>
                <a:effectLst/>
                <a:latin typeface="Times New Roman" panose="02020603050405020304" pitchFamily="18" charset="0"/>
                <a:cs typeface="Times New Roman" panose="02020603050405020304" pitchFamily="18" charset="0"/>
              </a:rPr>
              <a:t>•</a:t>
            </a:r>
            <a:r>
              <a:rPr lang="en-US" sz="2400">
                <a:latin typeface="Times New Roman" panose="02020603050405020304" pitchFamily="18" charset="0"/>
                <a:cs typeface="Times New Roman" panose="02020603050405020304" pitchFamily="18" charset="0"/>
              </a:rPr>
              <a:t> Remove rows with missing values (</a:t>
            </a:r>
            <a:r>
              <a:rPr lang="en-US" sz="2400" err="1">
                <a:latin typeface="Times New Roman" panose="02020603050405020304" pitchFamily="18" charset="0"/>
                <a:cs typeface="Times New Roman" panose="02020603050405020304" pitchFamily="18" charset="0"/>
              </a:rPr>
              <a:t>NaN</a:t>
            </a:r>
            <a:r>
              <a:rPr lang="en-US" sz="2400">
                <a:latin typeface="Times New Roman" panose="02020603050405020304" pitchFamily="18" charset="0"/>
                <a:cs typeface="Times New Roman" panose="02020603050405020304" pitchFamily="18" charset="0"/>
              </a:rPr>
              <a:t>) to ensure data quality.</a:t>
            </a:r>
          </a:p>
          <a:p>
            <a:pPr marL="0" indent="0">
              <a:buNone/>
            </a:pPr>
            <a:endParaRPr lang="en-US" sz="2000"/>
          </a:p>
          <a:p>
            <a:pPr marL="0" indent="0">
              <a:buNone/>
            </a:pPr>
            <a:endParaRPr lang="en-US" sz="2000"/>
          </a:p>
          <a:p>
            <a:pPr marL="4460875" indent="-4460875">
              <a:buNone/>
            </a:pPr>
            <a:r>
              <a:rPr lang="en-US" sz="2400">
                <a:solidFill>
                  <a:srgbClr val="000000"/>
                </a:solidFill>
                <a:effectLst/>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ea typeface="ADLaM Display" panose="02010000000000000000" pitchFamily="2" charset="0"/>
                <a:cs typeface="Times New Roman" panose="02020603050405020304" pitchFamily="18" charset="0"/>
              </a:rPr>
              <a:t>Use the </a:t>
            </a:r>
            <a:r>
              <a:rPr lang="en-US" sz="2400" b="1" err="1">
                <a:latin typeface="Times New Roman" panose="02020603050405020304" pitchFamily="18" charset="0"/>
                <a:ea typeface="ADLaM Display" panose="02010000000000000000" pitchFamily="2" charset="0"/>
                <a:cs typeface="Times New Roman" panose="02020603050405020304" pitchFamily="18" charset="0"/>
              </a:rPr>
              <a:t>ast.literal_eval</a:t>
            </a:r>
            <a:r>
              <a:rPr lang="en-US" sz="2400" b="1">
                <a:latin typeface="Times New Roman" panose="02020603050405020304" pitchFamily="18" charset="0"/>
                <a:ea typeface="ADLaM Display" panose="02010000000000000000" pitchFamily="2" charset="0"/>
                <a:cs typeface="Times New Roman" panose="02020603050405020304" pitchFamily="18" charset="0"/>
              </a:rPr>
              <a:t> function: </a:t>
            </a:r>
            <a:r>
              <a:rPr lang="en-US" sz="2400">
                <a:latin typeface="Times New Roman" panose="02020603050405020304" pitchFamily="18" charset="0"/>
                <a:ea typeface="ADLaM Display" panose="02010000000000000000" pitchFamily="2" charset="0"/>
                <a:cs typeface="Times New Roman" panose="02020603050405020304" pitchFamily="18" charset="0"/>
              </a:rPr>
              <a:t>to convert string representations of lists and dictionaries into their actual data structures. This is particularly useful for columns like genres, keywords, cast, and crew, which contain nested information.</a:t>
            </a:r>
          </a:p>
        </p:txBody>
      </p:sp>
      <p:sp>
        <p:nvSpPr>
          <p:cNvPr id="4" name="Slide Number Placeholder 3">
            <a:extLst>
              <a:ext uri="{FF2B5EF4-FFF2-40B4-BE49-F238E27FC236}">
                <a16:creationId xmlns:a16="http://schemas.microsoft.com/office/drawing/2014/main" id="{58137F8B-6594-37BE-B4D0-3EFA728A80AC}"/>
              </a:ext>
            </a:extLst>
          </p:cNvPr>
          <p:cNvSpPr>
            <a:spLocks noGrp="1"/>
          </p:cNvSpPr>
          <p:nvPr>
            <p:ph type="sldNum" sz="quarter" idx="12"/>
          </p:nvPr>
        </p:nvSpPr>
        <p:spPr/>
        <p:txBody>
          <a:bodyPr>
            <a:normAutofit lnSpcReduction="10000"/>
          </a:bodyPr>
          <a:lstStyle/>
          <a:p>
            <a:fld id="{AE47B249-25CB-42A7-BAE8-58FB55F23276}" type="slidenum">
              <a:rPr lang="en-US" smtClean="0"/>
              <a:t>11</a:t>
            </a:fld>
            <a:endParaRPr lang="en-US"/>
          </a:p>
        </p:txBody>
      </p:sp>
      <p:pic>
        <p:nvPicPr>
          <p:cNvPr id="5" name="Picture 4">
            <a:extLst>
              <a:ext uri="{FF2B5EF4-FFF2-40B4-BE49-F238E27FC236}">
                <a16:creationId xmlns:a16="http://schemas.microsoft.com/office/drawing/2014/main" id="{182C8BB0-AB94-2028-A4B3-10591ED0B969}"/>
              </a:ext>
            </a:extLst>
          </p:cNvPr>
          <p:cNvPicPr>
            <a:picLocks noChangeAspect="1"/>
          </p:cNvPicPr>
          <p:nvPr/>
        </p:nvPicPr>
        <p:blipFill>
          <a:blip r:embed="rId2"/>
          <a:srcRect r="46486"/>
          <a:stretch/>
        </p:blipFill>
        <p:spPr>
          <a:xfrm>
            <a:off x="3195320" y="2323269"/>
            <a:ext cx="4363720" cy="532184"/>
          </a:xfrm>
          <a:prstGeom prst="rect">
            <a:avLst/>
          </a:prstGeom>
        </p:spPr>
      </p:pic>
      <p:pic>
        <p:nvPicPr>
          <p:cNvPr id="7" name="Picture 6">
            <a:extLst>
              <a:ext uri="{FF2B5EF4-FFF2-40B4-BE49-F238E27FC236}">
                <a16:creationId xmlns:a16="http://schemas.microsoft.com/office/drawing/2014/main" id="{F3828246-5AEE-4A0A-4629-BD8D6D426136}"/>
              </a:ext>
            </a:extLst>
          </p:cNvPr>
          <p:cNvPicPr>
            <a:picLocks noChangeAspect="1"/>
          </p:cNvPicPr>
          <p:nvPr/>
        </p:nvPicPr>
        <p:blipFill>
          <a:blip r:embed="rId3"/>
          <a:srcRect l="4354" r="72503" b="-5860"/>
          <a:stretch/>
        </p:blipFill>
        <p:spPr>
          <a:xfrm>
            <a:off x="2119965" y="3805560"/>
            <a:ext cx="1466516" cy="579548"/>
          </a:xfrm>
          <a:prstGeom prst="rect">
            <a:avLst/>
          </a:prstGeom>
        </p:spPr>
      </p:pic>
      <p:pic>
        <p:nvPicPr>
          <p:cNvPr id="9" name="Picture 8">
            <a:extLst>
              <a:ext uri="{FF2B5EF4-FFF2-40B4-BE49-F238E27FC236}">
                <a16:creationId xmlns:a16="http://schemas.microsoft.com/office/drawing/2014/main" id="{BE9CBD9D-DC2C-3F32-A312-CAB64A1A8A43}"/>
              </a:ext>
            </a:extLst>
          </p:cNvPr>
          <p:cNvPicPr>
            <a:picLocks noChangeAspect="1"/>
          </p:cNvPicPr>
          <p:nvPr/>
        </p:nvPicPr>
        <p:blipFill>
          <a:blip r:embed="rId4"/>
          <a:stretch>
            <a:fillRect/>
          </a:stretch>
        </p:blipFill>
        <p:spPr>
          <a:xfrm>
            <a:off x="423244" y="5253808"/>
            <a:ext cx="10515601" cy="999872"/>
          </a:xfrm>
          <a:prstGeom prst="rect">
            <a:avLst/>
          </a:prstGeom>
        </p:spPr>
      </p:pic>
    </p:spTree>
    <p:extLst>
      <p:ext uri="{BB962C8B-B14F-4D97-AF65-F5344CB8AC3E}">
        <p14:creationId xmlns:p14="http://schemas.microsoft.com/office/powerpoint/2010/main" val="541506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7D97CA-CAC6-D03A-E4D4-DA3E4833E41C}"/>
              </a:ext>
            </a:extLst>
          </p:cNvPr>
          <p:cNvSpPr>
            <a:spLocks noGrp="1"/>
          </p:cNvSpPr>
          <p:nvPr>
            <p:ph idx="1"/>
          </p:nvPr>
        </p:nvSpPr>
        <p:spPr>
          <a:xfrm>
            <a:off x="838200" y="336884"/>
            <a:ext cx="10515600" cy="5840079"/>
          </a:xfrm>
        </p:spPr>
        <p:txBody>
          <a:bodyPr/>
          <a:lstStyle/>
          <a:p>
            <a:pPr marL="173038" indent="-173038">
              <a:buNone/>
            </a:pPr>
            <a:r>
              <a:rPr lang="en-US" sz="2400">
                <a:solidFill>
                  <a:srgbClr val="000000"/>
                </a:solidFill>
                <a:effectLst/>
                <a:latin typeface="Times New Roman" panose="02020603050405020304" pitchFamily="18" charset="0"/>
                <a:cs typeface="Times New Roman" panose="02020603050405020304" pitchFamily="18" charset="0"/>
              </a:rPr>
              <a:t>• </a:t>
            </a:r>
            <a:r>
              <a:rPr lang="en-US" sz="2400" b="0" i="0">
                <a:solidFill>
                  <a:srgbClr val="212121"/>
                </a:solidFill>
                <a:effectLst/>
                <a:latin typeface="Times New Roman" panose="02020603050405020304" pitchFamily="18" charset="0"/>
                <a:cs typeface="Times New Roman" panose="02020603050405020304" pitchFamily="18" charset="0"/>
              </a:rPr>
              <a:t>Extract relevant information from the nested data structures. For example, the cast lists is limited to the top 3 actors and only the director is extracted from the crew information.</a:t>
            </a:r>
          </a:p>
          <a:p>
            <a:endParaRPr lang="en-US">
              <a:solidFill>
                <a:srgbClr val="212121"/>
              </a:solidFill>
              <a:latin typeface="Roboto" panose="02000000000000000000" pitchFamily="2" charset="0"/>
            </a:endParaRPr>
          </a:p>
          <a:p>
            <a:pPr marL="0" indent="0">
              <a:buNone/>
            </a:pPr>
            <a:endParaRPr lang="en-US" b="0" i="0">
              <a:solidFill>
                <a:srgbClr val="212121"/>
              </a:solidFill>
              <a:effectLst/>
              <a:latin typeface="Roboto" panose="02000000000000000000" pitchFamily="2" charset="0"/>
            </a:endParaRPr>
          </a:p>
          <a:p>
            <a:pPr marL="0" indent="0">
              <a:buNone/>
            </a:pPr>
            <a:endParaRPr lang="en-US" b="0" i="0">
              <a:solidFill>
                <a:srgbClr val="212121"/>
              </a:solidFill>
              <a:effectLst/>
              <a:latin typeface="Roboto" panose="02000000000000000000" pitchFamily="2" charset="0"/>
            </a:endParaRPr>
          </a:p>
          <a:p>
            <a:pPr marL="173038" indent="-173038">
              <a:buNone/>
            </a:pPr>
            <a:r>
              <a:rPr lang="en-US" sz="2400">
                <a:solidFill>
                  <a:srgbClr val="000000"/>
                </a:solidFill>
                <a:effectLst/>
                <a:latin typeface="Times New Roman" panose="02020603050405020304" pitchFamily="18" charset="0"/>
                <a:cs typeface="Times New Roman" panose="02020603050405020304" pitchFamily="18" charset="0"/>
              </a:rPr>
              <a:t>• </a:t>
            </a:r>
            <a:r>
              <a:rPr lang="en-US" sz="2400" b="0" i="0">
                <a:solidFill>
                  <a:srgbClr val="212121"/>
                </a:solidFill>
                <a:effectLst/>
                <a:latin typeface="Times New Roman" panose="02020603050405020304" pitchFamily="18" charset="0"/>
                <a:cs typeface="Times New Roman" panose="02020603050405020304" pitchFamily="18" charset="0"/>
              </a:rPr>
              <a:t>Remove whitespaces from list elements to ensure consistency and prevent issues during further processing. This is achieved using the collapse function, which replaces spaces with empty strings within list elements.</a:t>
            </a:r>
          </a:p>
          <a:p>
            <a:pPr marL="0" indent="0">
              <a:buNone/>
            </a:pPr>
            <a:endParaRPr lang="en-US"/>
          </a:p>
        </p:txBody>
      </p:sp>
      <p:sp>
        <p:nvSpPr>
          <p:cNvPr id="4" name="Slide Number Placeholder 3">
            <a:extLst>
              <a:ext uri="{FF2B5EF4-FFF2-40B4-BE49-F238E27FC236}">
                <a16:creationId xmlns:a16="http://schemas.microsoft.com/office/drawing/2014/main" id="{E8C7FDBC-3715-23E2-A9EA-99A4951F8782}"/>
              </a:ext>
            </a:extLst>
          </p:cNvPr>
          <p:cNvSpPr>
            <a:spLocks noGrp="1"/>
          </p:cNvSpPr>
          <p:nvPr>
            <p:ph type="sldNum" sz="quarter" idx="12"/>
          </p:nvPr>
        </p:nvSpPr>
        <p:spPr/>
        <p:txBody>
          <a:bodyPr>
            <a:normAutofit lnSpcReduction="10000"/>
          </a:bodyPr>
          <a:lstStyle/>
          <a:p>
            <a:fld id="{AE47B249-25CB-42A7-BAE8-58FB55F23276}" type="slidenum">
              <a:rPr lang="en-US" smtClean="0"/>
              <a:t>12</a:t>
            </a:fld>
            <a:endParaRPr lang="en-US"/>
          </a:p>
        </p:txBody>
      </p:sp>
      <p:pic>
        <p:nvPicPr>
          <p:cNvPr id="5" name="Picture 4">
            <a:extLst>
              <a:ext uri="{FF2B5EF4-FFF2-40B4-BE49-F238E27FC236}">
                <a16:creationId xmlns:a16="http://schemas.microsoft.com/office/drawing/2014/main" id="{688C10D2-BEFE-C344-5903-9D7947A05ED3}"/>
              </a:ext>
            </a:extLst>
          </p:cNvPr>
          <p:cNvPicPr>
            <a:picLocks noChangeAspect="1"/>
          </p:cNvPicPr>
          <p:nvPr/>
        </p:nvPicPr>
        <p:blipFill>
          <a:blip r:embed="rId2"/>
          <a:stretch>
            <a:fillRect/>
          </a:stretch>
        </p:blipFill>
        <p:spPr>
          <a:xfrm>
            <a:off x="838200" y="1608722"/>
            <a:ext cx="4658375" cy="1020178"/>
          </a:xfrm>
          <a:prstGeom prst="rect">
            <a:avLst/>
          </a:prstGeom>
        </p:spPr>
      </p:pic>
      <p:pic>
        <p:nvPicPr>
          <p:cNvPr id="7" name="Picture 6">
            <a:extLst>
              <a:ext uri="{FF2B5EF4-FFF2-40B4-BE49-F238E27FC236}">
                <a16:creationId xmlns:a16="http://schemas.microsoft.com/office/drawing/2014/main" id="{B2F2C590-3C28-8E1B-21B7-756FA0E6D945}"/>
              </a:ext>
            </a:extLst>
          </p:cNvPr>
          <p:cNvPicPr>
            <a:picLocks noChangeAspect="1"/>
          </p:cNvPicPr>
          <p:nvPr/>
        </p:nvPicPr>
        <p:blipFill>
          <a:blip r:embed="rId3"/>
          <a:stretch>
            <a:fillRect/>
          </a:stretch>
        </p:blipFill>
        <p:spPr>
          <a:xfrm>
            <a:off x="5810210" y="1604711"/>
            <a:ext cx="4658375" cy="496805"/>
          </a:xfrm>
          <a:prstGeom prst="rect">
            <a:avLst/>
          </a:prstGeom>
        </p:spPr>
      </p:pic>
      <p:pic>
        <p:nvPicPr>
          <p:cNvPr id="9" name="Picture 8">
            <a:extLst>
              <a:ext uri="{FF2B5EF4-FFF2-40B4-BE49-F238E27FC236}">
                <a16:creationId xmlns:a16="http://schemas.microsoft.com/office/drawing/2014/main" id="{C83A202C-74B5-B896-F9E9-1D6FF8E30F24}"/>
              </a:ext>
            </a:extLst>
          </p:cNvPr>
          <p:cNvPicPr>
            <a:picLocks noChangeAspect="1"/>
          </p:cNvPicPr>
          <p:nvPr/>
        </p:nvPicPr>
        <p:blipFill>
          <a:blip r:embed="rId4"/>
          <a:stretch>
            <a:fillRect/>
          </a:stretch>
        </p:blipFill>
        <p:spPr>
          <a:xfrm>
            <a:off x="5810210" y="2101516"/>
            <a:ext cx="4810796" cy="496805"/>
          </a:xfrm>
          <a:prstGeom prst="rect">
            <a:avLst/>
          </a:prstGeom>
        </p:spPr>
      </p:pic>
      <p:pic>
        <p:nvPicPr>
          <p:cNvPr id="11" name="Picture 10">
            <a:extLst>
              <a:ext uri="{FF2B5EF4-FFF2-40B4-BE49-F238E27FC236}">
                <a16:creationId xmlns:a16="http://schemas.microsoft.com/office/drawing/2014/main" id="{3C9E970F-6544-B72E-5E59-3987A1E4D03E}"/>
              </a:ext>
            </a:extLst>
          </p:cNvPr>
          <p:cNvPicPr>
            <a:picLocks noChangeAspect="1"/>
          </p:cNvPicPr>
          <p:nvPr/>
        </p:nvPicPr>
        <p:blipFill>
          <a:blip r:embed="rId5"/>
          <a:srcRect r="26252"/>
          <a:stretch/>
        </p:blipFill>
        <p:spPr>
          <a:xfrm>
            <a:off x="2936401" y="4393532"/>
            <a:ext cx="4658376" cy="1509477"/>
          </a:xfrm>
          <a:prstGeom prst="rect">
            <a:avLst/>
          </a:prstGeom>
        </p:spPr>
      </p:pic>
    </p:spTree>
    <p:extLst>
      <p:ext uri="{BB962C8B-B14F-4D97-AF65-F5344CB8AC3E}">
        <p14:creationId xmlns:p14="http://schemas.microsoft.com/office/powerpoint/2010/main" val="305486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1F566C-B57B-3F9A-7016-F5C716A0EE5A}"/>
              </a:ext>
            </a:extLst>
          </p:cNvPr>
          <p:cNvSpPr>
            <a:spLocks noGrp="1"/>
          </p:cNvSpPr>
          <p:nvPr>
            <p:ph idx="1"/>
          </p:nvPr>
        </p:nvSpPr>
        <p:spPr>
          <a:xfrm>
            <a:off x="838200" y="513347"/>
            <a:ext cx="10515600" cy="5663616"/>
          </a:xfrm>
        </p:spPr>
        <p:txBody>
          <a:bodyPr>
            <a:normAutofit/>
          </a:bodyPr>
          <a:lstStyle/>
          <a:p>
            <a:pPr marL="0" indent="0">
              <a:buNone/>
            </a:pPr>
            <a:r>
              <a:rPr lang="en-US" sz="2600" b="1" i="0">
                <a:solidFill>
                  <a:srgbClr val="212121"/>
                </a:solidFill>
                <a:effectLst/>
                <a:latin typeface="Times New Roman" panose="02020603050405020304" pitchFamily="18" charset="0"/>
                <a:cs typeface="Times New Roman" panose="02020603050405020304" pitchFamily="18" charset="0"/>
              </a:rPr>
              <a:t>4. Feature Engineering:</a:t>
            </a:r>
          </a:p>
          <a:p>
            <a:pPr marL="0" indent="0">
              <a:buNone/>
            </a:pPr>
            <a:endParaRPr lang="en-US" sz="1000" b="0" i="0">
              <a:solidFill>
                <a:srgbClr val="212121"/>
              </a:solidFill>
              <a:effectLst/>
              <a:latin typeface="Times New Roman" panose="02020603050405020304" pitchFamily="18" charset="0"/>
              <a:cs typeface="Times New Roman" panose="02020603050405020304" pitchFamily="18" charset="0"/>
            </a:endParaRPr>
          </a:p>
          <a:p>
            <a:pPr marL="173038" indent="-173038">
              <a:buNone/>
            </a:pPr>
            <a:r>
              <a:rPr lang="en-US" sz="2400">
                <a:solidFill>
                  <a:srgbClr val="000000"/>
                </a:solidFill>
                <a:effectLst/>
                <a:latin typeface="Times New Roman" panose="02020603050405020304" pitchFamily="18" charset="0"/>
                <a:cs typeface="Times New Roman" panose="02020603050405020304" pitchFamily="18" charset="0"/>
              </a:rPr>
              <a:t>• </a:t>
            </a:r>
            <a:r>
              <a:rPr lang="en-US" sz="2400" b="0" i="0">
                <a:solidFill>
                  <a:srgbClr val="212121"/>
                </a:solidFill>
                <a:effectLst/>
                <a:latin typeface="Times New Roman" panose="02020603050405020304" pitchFamily="18" charset="0"/>
                <a:cs typeface="Times New Roman" panose="02020603050405020304" pitchFamily="18" charset="0"/>
              </a:rPr>
              <a:t>Convert the overview column into a list of words using the split method. This allows for individual word analysis and representation.</a:t>
            </a:r>
          </a:p>
          <a:p>
            <a:endParaRPr lang="en-US">
              <a:solidFill>
                <a:srgbClr val="212121"/>
              </a:solidFill>
              <a:latin typeface="Roboto" panose="02000000000000000000" pitchFamily="2" charset="0"/>
            </a:endParaRPr>
          </a:p>
          <a:p>
            <a:pPr marL="0" indent="0">
              <a:buNone/>
            </a:pPr>
            <a:endParaRPr lang="en-US" b="0" i="0">
              <a:solidFill>
                <a:srgbClr val="212121"/>
              </a:solidFill>
              <a:effectLst/>
              <a:latin typeface="Roboto" panose="02000000000000000000" pitchFamily="2" charset="0"/>
            </a:endParaRPr>
          </a:p>
          <a:p>
            <a:pPr marL="173038" indent="-173038">
              <a:buNone/>
            </a:pPr>
            <a:r>
              <a:rPr lang="en-US" sz="2400">
                <a:solidFill>
                  <a:srgbClr val="000000"/>
                </a:solidFill>
                <a:effectLst/>
                <a:latin typeface="Times New Roman" panose="02020603050405020304" pitchFamily="18" charset="0"/>
                <a:cs typeface="Times New Roman" panose="02020603050405020304" pitchFamily="18" charset="0"/>
              </a:rPr>
              <a:t>• </a:t>
            </a:r>
            <a:r>
              <a:rPr lang="en-US" sz="2400" b="0" i="0">
                <a:solidFill>
                  <a:srgbClr val="212121"/>
                </a:solidFill>
                <a:effectLst/>
                <a:latin typeface="Times New Roman" panose="02020603050405020304" pitchFamily="18" charset="0"/>
                <a:cs typeface="Times New Roman" panose="02020603050405020304" pitchFamily="18" charset="0"/>
              </a:rPr>
              <a:t>Create a new column called tags by combining the information from overview, genres, keywords, cast, and crew. This column serves as a comprehensive representation of the movie's characteristics.</a:t>
            </a:r>
            <a:endParaRPr lang="en-US" sz="5100" b="0" i="0">
              <a:solidFill>
                <a:srgbClr val="212121"/>
              </a:solidFill>
              <a:effectLst/>
              <a:latin typeface="Times New Roman" panose="02020603050405020304" pitchFamily="18"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11FDE41E-32BC-4A1D-D571-353124B4FF9F}"/>
              </a:ext>
            </a:extLst>
          </p:cNvPr>
          <p:cNvSpPr>
            <a:spLocks noGrp="1"/>
          </p:cNvSpPr>
          <p:nvPr>
            <p:ph type="sldNum" sz="quarter" idx="12"/>
          </p:nvPr>
        </p:nvSpPr>
        <p:spPr/>
        <p:txBody>
          <a:bodyPr>
            <a:normAutofit lnSpcReduction="10000"/>
          </a:bodyPr>
          <a:lstStyle/>
          <a:p>
            <a:fld id="{AE47B249-25CB-42A7-BAE8-58FB55F23276}" type="slidenum">
              <a:rPr lang="en-US" smtClean="0"/>
              <a:t>13</a:t>
            </a:fld>
            <a:endParaRPr lang="en-US"/>
          </a:p>
        </p:txBody>
      </p:sp>
      <p:pic>
        <p:nvPicPr>
          <p:cNvPr id="5" name="Picture 4">
            <a:extLst>
              <a:ext uri="{FF2B5EF4-FFF2-40B4-BE49-F238E27FC236}">
                <a16:creationId xmlns:a16="http://schemas.microsoft.com/office/drawing/2014/main" id="{AF9430E2-2D5C-BAD5-C325-1A039DB775C0}"/>
              </a:ext>
            </a:extLst>
          </p:cNvPr>
          <p:cNvPicPr>
            <a:picLocks noChangeAspect="1"/>
          </p:cNvPicPr>
          <p:nvPr/>
        </p:nvPicPr>
        <p:blipFill>
          <a:blip r:embed="rId2"/>
          <a:srcRect l="4197" r="12641"/>
          <a:stretch/>
        </p:blipFill>
        <p:spPr>
          <a:xfrm>
            <a:off x="1879599" y="2323704"/>
            <a:ext cx="7548881" cy="790611"/>
          </a:xfrm>
          <a:prstGeom prst="rect">
            <a:avLst/>
          </a:prstGeom>
        </p:spPr>
      </p:pic>
      <p:pic>
        <p:nvPicPr>
          <p:cNvPr id="7" name="Picture 6">
            <a:extLst>
              <a:ext uri="{FF2B5EF4-FFF2-40B4-BE49-F238E27FC236}">
                <a16:creationId xmlns:a16="http://schemas.microsoft.com/office/drawing/2014/main" id="{563336A0-2636-95D3-9ED8-38E07FBB4C41}"/>
              </a:ext>
            </a:extLst>
          </p:cNvPr>
          <p:cNvPicPr>
            <a:picLocks noChangeAspect="1"/>
          </p:cNvPicPr>
          <p:nvPr/>
        </p:nvPicPr>
        <p:blipFill>
          <a:blip r:embed="rId3"/>
          <a:srcRect r="2271"/>
          <a:stretch/>
        </p:blipFill>
        <p:spPr>
          <a:xfrm>
            <a:off x="838200" y="4534296"/>
            <a:ext cx="10276840" cy="1131379"/>
          </a:xfrm>
          <a:prstGeom prst="rect">
            <a:avLst/>
          </a:prstGeom>
        </p:spPr>
      </p:pic>
    </p:spTree>
    <p:extLst>
      <p:ext uri="{BB962C8B-B14F-4D97-AF65-F5344CB8AC3E}">
        <p14:creationId xmlns:p14="http://schemas.microsoft.com/office/powerpoint/2010/main" val="2660356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86EA8D-3025-3C00-CB7D-2D701989FDF8}"/>
              </a:ext>
            </a:extLst>
          </p:cNvPr>
          <p:cNvSpPr>
            <a:spLocks noGrp="1"/>
          </p:cNvSpPr>
          <p:nvPr>
            <p:ph idx="1"/>
          </p:nvPr>
        </p:nvSpPr>
        <p:spPr>
          <a:xfrm>
            <a:off x="838200" y="481263"/>
            <a:ext cx="10515600" cy="5695700"/>
          </a:xfrm>
        </p:spPr>
        <p:txBody>
          <a:bodyPr/>
          <a:lstStyle/>
          <a:p>
            <a:pPr marL="173038" indent="-173038">
              <a:buNone/>
            </a:pPr>
            <a:r>
              <a:rPr lang="en-US" sz="2400">
                <a:solidFill>
                  <a:srgbClr val="000000"/>
                </a:solidFill>
                <a:effectLst/>
                <a:latin typeface="Times New Roman" panose="02020603050405020304" pitchFamily="18" charset="0"/>
                <a:cs typeface="Times New Roman" panose="02020603050405020304" pitchFamily="18" charset="0"/>
              </a:rPr>
              <a:t>• </a:t>
            </a:r>
            <a:r>
              <a:rPr lang="en-US" sz="2400" b="0" i="0">
                <a:solidFill>
                  <a:srgbClr val="212121"/>
                </a:solidFill>
                <a:effectLst/>
                <a:latin typeface="Times New Roman" panose="02020603050405020304" pitchFamily="18" charset="0"/>
                <a:cs typeface="Times New Roman" panose="02020603050405020304" pitchFamily="18" charset="0"/>
              </a:rPr>
              <a:t>Join the elements of the tags column into a single string, using spaces as delimiters. This creates a unified text representation for each movie.</a:t>
            </a:r>
          </a:p>
          <a:p>
            <a:endParaRPr lang="en-US"/>
          </a:p>
        </p:txBody>
      </p:sp>
      <p:sp>
        <p:nvSpPr>
          <p:cNvPr id="4" name="Slide Number Placeholder 3">
            <a:extLst>
              <a:ext uri="{FF2B5EF4-FFF2-40B4-BE49-F238E27FC236}">
                <a16:creationId xmlns:a16="http://schemas.microsoft.com/office/drawing/2014/main" id="{8C7004C3-44E5-CD76-1408-C405621E2C99}"/>
              </a:ext>
            </a:extLst>
          </p:cNvPr>
          <p:cNvSpPr>
            <a:spLocks noGrp="1"/>
          </p:cNvSpPr>
          <p:nvPr>
            <p:ph type="sldNum" sz="quarter" idx="12"/>
          </p:nvPr>
        </p:nvSpPr>
        <p:spPr/>
        <p:txBody>
          <a:bodyPr>
            <a:normAutofit lnSpcReduction="10000"/>
          </a:bodyPr>
          <a:lstStyle/>
          <a:p>
            <a:fld id="{AE47B249-25CB-42A7-BAE8-58FB55F23276}" type="slidenum">
              <a:rPr lang="en-US" smtClean="0"/>
              <a:t>14</a:t>
            </a:fld>
            <a:endParaRPr lang="en-US"/>
          </a:p>
        </p:txBody>
      </p:sp>
      <p:pic>
        <p:nvPicPr>
          <p:cNvPr id="5" name="Picture 4">
            <a:extLst>
              <a:ext uri="{FF2B5EF4-FFF2-40B4-BE49-F238E27FC236}">
                <a16:creationId xmlns:a16="http://schemas.microsoft.com/office/drawing/2014/main" id="{E7A63A1F-B8F9-8CA3-3941-926D04C519FD}"/>
              </a:ext>
            </a:extLst>
          </p:cNvPr>
          <p:cNvPicPr>
            <a:picLocks noChangeAspect="1"/>
          </p:cNvPicPr>
          <p:nvPr/>
        </p:nvPicPr>
        <p:blipFill>
          <a:blip r:embed="rId2"/>
          <a:stretch>
            <a:fillRect/>
          </a:stretch>
        </p:blipFill>
        <p:spPr>
          <a:xfrm>
            <a:off x="1239416" y="1477115"/>
            <a:ext cx="9036921" cy="2298490"/>
          </a:xfrm>
          <a:prstGeom prst="rect">
            <a:avLst/>
          </a:prstGeom>
        </p:spPr>
      </p:pic>
    </p:spTree>
    <p:extLst>
      <p:ext uri="{BB962C8B-B14F-4D97-AF65-F5344CB8AC3E}">
        <p14:creationId xmlns:p14="http://schemas.microsoft.com/office/powerpoint/2010/main" val="186891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336ECB-B686-5121-04EA-67CF359F5452}"/>
              </a:ext>
            </a:extLst>
          </p:cNvPr>
          <p:cNvSpPr>
            <a:spLocks noGrp="1"/>
          </p:cNvSpPr>
          <p:nvPr>
            <p:ph idx="1"/>
          </p:nvPr>
        </p:nvSpPr>
        <p:spPr>
          <a:xfrm>
            <a:off x="717650" y="401053"/>
            <a:ext cx="10515600" cy="5775910"/>
          </a:xfrm>
        </p:spPr>
        <p:txBody>
          <a:bodyPr>
            <a:normAutofit/>
          </a:bodyPr>
          <a:lstStyle/>
          <a:p>
            <a:pPr marL="3089275" indent="-3089275">
              <a:buNone/>
            </a:pPr>
            <a:r>
              <a:rPr lang="en-US" sz="2600" b="1" i="0">
                <a:solidFill>
                  <a:srgbClr val="212121"/>
                </a:solidFill>
                <a:effectLst/>
                <a:latin typeface="Times New Roman" panose="02020603050405020304" pitchFamily="18" charset="0"/>
                <a:cs typeface="Times New Roman" panose="02020603050405020304" pitchFamily="18" charset="0"/>
              </a:rPr>
              <a:t>5. Text Vectorization:</a:t>
            </a:r>
            <a:r>
              <a:rPr lang="en-US" sz="2400" b="0" i="0">
                <a:solidFill>
                  <a:srgbClr val="212121"/>
                </a:solidFill>
                <a:effectLst/>
                <a:latin typeface="Times New Roman" panose="02020603050405020304" pitchFamily="18" charset="0"/>
                <a:cs typeface="Times New Roman" panose="02020603050405020304" pitchFamily="18" charset="0"/>
              </a:rPr>
              <a:t> is the process of converting text data into numerical vectors. This is necessary because machine learning algorithms typically work with numerical data. By representing text as vectors, we can apply various mathematical operations and techniques to analyze and understand the text.</a:t>
            </a:r>
          </a:p>
          <a:p>
            <a:pPr marL="3089275" indent="-3089275">
              <a:buNone/>
            </a:pPr>
            <a:endParaRPr lang="en-US" sz="1000" b="0" i="0">
              <a:solidFill>
                <a:srgbClr val="212121"/>
              </a:solidFill>
              <a:effectLst/>
              <a:latin typeface="Times New Roman" panose="02020603050405020304" pitchFamily="18" charset="0"/>
              <a:cs typeface="Times New Roman" panose="02020603050405020304" pitchFamily="18" charset="0"/>
            </a:endParaRPr>
          </a:p>
          <a:p>
            <a:pPr marL="173038" indent="-173038">
              <a:buNone/>
            </a:pPr>
            <a:r>
              <a:rPr lang="en-US" sz="2400">
                <a:solidFill>
                  <a:srgbClr val="000000"/>
                </a:solidFill>
                <a:effectLst/>
                <a:latin typeface="Times New Roman" panose="02020603050405020304" pitchFamily="18" charset="0"/>
                <a:cs typeface="Times New Roman" panose="02020603050405020304" pitchFamily="18" charset="0"/>
              </a:rPr>
              <a:t>• </a:t>
            </a:r>
            <a:r>
              <a:rPr lang="en-US" sz="2400" b="0" i="0">
                <a:solidFill>
                  <a:srgbClr val="212121"/>
                </a:solidFill>
                <a:effectLst/>
                <a:latin typeface="Times New Roman" panose="02020603050405020304" pitchFamily="18" charset="0"/>
                <a:cs typeface="Times New Roman" panose="02020603050405020304" pitchFamily="18" charset="0"/>
              </a:rPr>
              <a:t>Utilize the </a:t>
            </a:r>
            <a:r>
              <a:rPr lang="en-US" sz="2400" b="0" i="0" err="1">
                <a:solidFill>
                  <a:srgbClr val="212121"/>
                </a:solidFill>
                <a:effectLst/>
                <a:latin typeface="Times New Roman" panose="02020603050405020304" pitchFamily="18" charset="0"/>
                <a:cs typeface="Times New Roman" panose="02020603050405020304" pitchFamily="18" charset="0"/>
              </a:rPr>
              <a:t>CountVectorizer</a:t>
            </a:r>
            <a:r>
              <a:rPr lang="en-US" sz="2400" b="0" i="0">
                <a:solidFill>
                  <a:srgbClr val="212121"/>
                </a:solidFill>
                <a:effectLst/>
                <a:latin typeface="Times New Roman" panose="02020603050405020304" pitchFamily="18" charset="0"/>
                <a:cs typeface="Times New Roman" panose="02020603050405020304" pitchFamily="18" charset="0"/>
              </a:rPr>
              <a:t> from scikit-learn to convert the text data in the tags column into numerical vectors. This process involves creating a vocabulary of unique words and representing each movie as a vector of word counts.</a:t>
            </a:r>
          </a:p>
          <a:p>
            <a:pPr marL="173038" indent="-173038">
              <a:buNone/>
            </a:pPr>
            <a:r>
              <a:rPr lang="en-US" sz="2400">
                <a:solidFill>
                  <a:srgbClr val="000000"/>
                </a:solidFill>
                <a:effectLst/>
                <a:latin typeface="Times New Roman" panose="02020603050405020304" pitchFamily="18" charset="0"/>
                <a:cs typeface="Times New Roman" panose="02020603050405020304" pitchFamily="18" charset="0"/>
              </a:rPr>
              <a:t>• </a:t>
            </a:r>
            <a:r>
              <a:rPr lang="en-US" sz="2400" b="0" i="0">
                <a:solidFill>
                  <a:srgbClr val="212121"/>
                </a:solidFill>
                <a:effectLst/>
                <a:latin typeface="Times New Roman" panose="02020603050405020304" pitchFamily="18" charset="0"/>
                <a:cs typeface="Times New Roman" panose="02020603050405020304" pitchFamily="18" charset="0"/>
              </a:rPr>
              <a:t>Limit the number of features (words) considered to 5000 and remove common English stop words to reduce dimensionality and focus on meaningful terms.</a:t>
            </a:r>
          </a:p>
          <a:p>
            <a:endParaRPr lang="en-US"/>
          </a:p>
        </p:txBody>
      </p:sp>
      <p:sp>
        <p:nvSpPr>
          <p:cNvPr id="4" name="Slide Number Placeholder 3">
            <a:extLst>
              <a:ext uri="{FF2B5EF4-FFF2-40B4-BE49-F238E27FC236}">
                <a16:creationId xmlns:a16="http://schemas.microsoft.com/office/drawing/2014/main" id="{55182ECC-29BB-B22C-0899-CB36E7857D3C}"/>
              </a:ext>
            </a:extLst>
          </p:cNvPr>
          <p:cNvSpPr>
            <a:spLocks noGrp="1"/>
          </p:cNvSpPr>
          <p:nvPr>
            <p:ph type="sldNum" sz="quarter" idx="12"/>
          </p:nvPr>
        </p:nvSpPr>
        <p:spPr/>
        <p:txBody>
          <a:bodyPr>
            <a:normAutofit lnSpcReduction="10000"/>
          </a:bodyPr>
          <a:lstStyle/>
          <a:p>
            <a:fld id="{AE47B249-25CB-42A7-BAE8-58FB55F23276}" type="slidenum">
              <a:rPr lang="en-US" smtClean="0"/>
              <a:t>15</a:t>
            </a:fld>
            <a:endParaRPr lang="en-US"/>
          </a:p>
        </p:txBody>
      </p:sp>
      <p:pic>
        <p:nvPicPr>
          <p:cNvPr id="5" name="Picture 4">
            <a:extLst>
              <a:ext uri="{FF2B5EF4-FFF2-40B4-BE49-F238E27FC236}">
                <a16:creationId xmlns:a16="http://schemas.microsoft.com/office/drawing/2014/main" id="{6846CFAE-87D9-5E27-AB3E-3F140D7DD701}"/>
              </a:ext>
            </a:extLst>
          </p:cNvPr>
          <p:cNvPicPr>
            <a:picLocks noChangeAspect="1"/>
          </p:cNvPicPr>
          <p:nvPr/>
        </p:nvPicPr>
        <p:blipFill>
          <a:blip r:embed="rId2"/>
          <a:stretch>
            <a:fillRect/>
          </a:stretch>
        </p:blipFill>
        <p:spPr>
          <a:xfrm>
            <a:off x="289560" y="5568898"/>
            <a:ext cx="6254389" cy="900164"/>
          </a:xfrm>
          <a:prstGeom prst="rect">
            <a:avLst/>
          </a:prstGeom>
        </p:spPr>
      </p:pic>
      <p:pic>
        <p:nvPicPr>
          <p:cNvPr id="7" name="Picture 6">
            <a:extLst>
              <a:ext uri="{FF2B5EF4-FFF2-40B4-BE49-F238E27FC236}">
                <a16:creationId xmlns:a16="http://schemas.microsoft.com/office/drawing/2014/main" id="{EE217197-09A1-0709-3925-4B1EFC26D32E}"/>
              </a:ext>
            </a:extLst>
          </p:cNvPr>
          <p:cNvPicPr>
            <a:picLocks noChangeAspect="1"/>
          </p:cNvPicPr>
          <p:nvPr/>
        </p:nvPicPr>
        <p:blipFill>
          <a:blip r:embed="rId3"/>
          <a:srcRect l="6077" b="20744"/>
          <a:stretch/>
        </p:blipFill>
        <p:spPr>
          <a:xfrm>
            <a:off x="6835541" y="5673331"/>
            <a:ext cx="3775810" cy="433121"/>
          </a:xfrm>
          <a:prstGeom prst="rect">
            <a:avLst/>
          </a:prstGeom>
        </p:spPr>
      </p:pic>
    </p:spTree>
    <p:extLst>
      <p:ext uri="{BB962C8B-B14F-4D97-AF65-F5344CB8AC3E}">
        <p14:creationId xmlns:p14="http://schemas.microsoft.com/office/powerpoint/2010/main" val="2024573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978117-33CA-AC12-18E4-4245D0104EC7}"/>
              </a:ext>
            </a:extLst>
          </p:cNvPr>
          <p:cNvSpPr txBox="1">
            <a:spLocks/>
          </p:cNvSpPr>
          <p:nvPr/>
        </p:nvSpPr>
        <p:spPr>
          <a:xfrm>
            <a:off x="370840" y="435117"/>
            <a:ext cx="7828280" cy="611363"/>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a:solidFill>
                  <a:srgbClr val="002060"/>
                </a:solidFill>
                <a:latin typeface="ADLaM Display" panose="02010000000000000000" pitchFamily="2" charset="0"/>
                <a:ea typeface="ADLaM Display" panose="02010000000000000000" pitchFamily="2" charset="0"/>
                <a:cs typeface="ADLaM Display" panose="02010000000000000000" pitchFamily="2" charset="0"/>
              </a:rPr>
              <a:t>Cosine Similarity Computation:</a:t>
            </a:r>
          </a:p>
        </p:txBody>
      </p:sp>
      <p:sp>
        <p:nvSpPr>
          <p:cNvPr id="4" name="TextBox 3">
            <a:extLst>
              <a:ext uri="{FF2B5EF4-FFF2-40B4-BE49-F238E27FC236}">
                <a16:creationId xmlns:a16="http://schemas.microsoft.com/office/drawing/2014/main" id="{91C07D24-0E5F-893D-A7A5-27F428B7D099}"/>
              </a:ext>
            </a:extLst>
          </p:cNvPr>
          <p:cNvSpPr txBox="1"/>
          <p:nvPr/>
        </p:nvSpPr>
        <p:spPr>
          <a:xfrm>
            <a:off x="838200" y="1564640"/>
            <a:ext cx="10515600" cy="2745303"/>
          </a:xfrm>
          <a:prstGeom prst="rect">
            <a:avLst/>
          </a:prstGeom>
          <a:noFill/>
        </p:spPr>
        <p:txBody>
          <a:bodyPr wrap="square" rtlCol="0">
            <a:spAutoFit/>
          </a:bodyPr>
          <a:lstStyle/>
          <a:p>
            <a:pPr marL="173038" marR="0" indent="-173038">
              <a:lnSpc>
                <a:spcPct val="107000"/>
              </a:lnSpc>
              <a:spcBef>
                <a:spcPts val="0"/>
              </a:spcBef>
              <a:spcAft>
                <a:spcPts val="800"/>
              </a:spcAft>
            </a:pPr>
            <a:r>
              <a:rPr lang="en-US" sz="2400">
                <a:solidFill>
                  <a:srgbClr val="000000"/>
                </a:solidFill>
                <a:effectLst/>
                <a:latin typeface="Times New Roman" panose="02020603050405020304" pitchFamily="18" charset="0"/>
                <a:cs typeface="Times New Roman" panose="02020603050405020304" pitchFamily="18" charset="0"/>
              </a:rPr>
              <a:t>•</a:t>
            </a:r>
            <a:r>
              <a:rPr lang="en-GB" sz="2400" kern="100">
                <a:effectLst/>
                <a:latin typeface="Times New Roman" panose="02020603050405020304" pitchFamily="18" charset="0"/>
                <a:ea typeface="Calibri" panose="020F0502020204030204" pitchFamily="34" charset="0"/>
                <a:cs typeface="Times New Roman" panose="02020603050405020304" pitchFamily="18" charset="0"/>
              </a:rPr>
              <a:t> This metric is used to measure the similarity between two vectors by calculating the cosine of the angle between them.</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2400" kern="100">
              <a:effectLst/>
              <a:latin typeface="Times New Roman" panose="02020603050405020304" pitchFamily="18" charset="0"/>
              <a:ea typeface="Calibri" panose="020F0502020204030204" pitchFamily="34" charset="0"/>
              <a:cs typeface="Times New Roman" panose="02020603050405020304" pitchFamily="18" charset="0"/>
            </a:endParaRPr>
          </a:p>
          <a:p>
            <a:pPr marL="173038" marR="0" indent="-173038">
              <a:lnSpc>
                <a:spcPct val="107000"/>
              </a:lnSpc>
              <a:spcBef>
                <a:spcPts val="0"/>
              </a:spcBef>
              <a:spcAft>
                <a:spcPts val="800"/>
              </a:spcAft>
            </a:pPr>
            <a:r>
              <a:rPr lang="en-US" sz="2400">
                <a:solidFill>
                  <a:srgbClr val="000000"/>
                </a:solidFill>
                <a:effectLst/>
                <a:latin typeface="Times New Roman" panose="02020603050405020304" pitchFamily="18" charset="0"/>
                <a:cs typeface="Times New Roman" panose="02020603050405020304" pitchFamily="18" charset="0"/>
              </a:rPr>
              <a:t>•</a:t>
            </a:r>
            <a:r>
              <a:rPr lang="en-GB" sz="2400" kern="100">
                <a:effectLst/>
                <a:latin typeface="Times New Roman" panose="02020603050405020304" pitchFamily="18" charset="0"/>
                <a:ea typeface="Calibri" panose="020F0502020204030204" pitchFamily="34" charset="0"/>
                <a:cs typeface="Times New Roman" panose="02020603050405020304" pitchFamily="18" charset="0"/>
              </a:rPr>
              <a:t> Cosine similarity is particularly useful when working with high dimensional data (like movie features) and is widely used in recommendation systems.</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a:p>
        </p:txBody>
      </p:sp>
      <p:pic>
        <p:nvPicPr>
          <p:cNvPr id="5" name="Picture 4">
            <a:extLst>
              <a:ext uri="{FF2B5EF4-FFF2-40B4-BE49-F238E27FC236}">
                <a16:creationId xmlns:a16="http://schemas.microsoft.com/office/drawing/2014/main" id="{DCCDCE91-142F-8236-25F0-C3B8C2EC039E}"/>
              </a:ext>
            </a:extLst>
          </p:cNvPr>
          <p:cNvPicPr>
            <a:picLocks noChangeAspect="1"/>
          </p:cNvPicPr>
          <p:nvPr/>
        </p:nvPicPr>
        <p:blipFill>
          <a:blip r:embed="rId2">
            <a:extLst>
              <a:ext uri="{28A0092B-C50C-407E-A947-70E740481C1C}">
                <a14:useLocalDpi xmlns:a14="http://schemas.microsoft.com/office/drawing/2010/main" val="0"/>
              </a:ext>
            </a:extLst>
          </a:blip>
          <a:srcRect l="5950" r="8077"/>
          <a:stretch/>
        </p:blipFill>
        <p:spPr bwMode="auto">
          <a:xfrm>
            <a:off x="2956559" y="3876992"/>
            <a:ext cx="4927601" cy="2832735"/>
          </a:xfrm>
          <a:prstGeom prst="rect">
            <a:avLst/>
          </a:prstGeom>
          <a:noFill/>
          <a:ln>
            <a:noFill/>
          </a:ln>
        </p:spPr>
      </p:pic>
      <p:sp>
        <p:nvSpPr>
          <p:cNvPr id="7" name="Slide Number Placeholder 6">
            <a:extLst>
              <a:ext uri="{FF2B5EF4-FFF2-40B4-BE49-F238E27FC236}">
                <a16:creationId xmlns:a16="http://schemas.microsoft.com/office/drawing/2014/main" id="{2AD5C3A2-6BDD-BA79-A78E-A5448E57DE82}"/>
              </a:ext>
            </a:extLst>
          </p:cNvPr>
          <p:cNvSpPr>
            <a:spLocks noGrp="1"/>
          </p:cNvSpPr>
          <p:nvPr>
            <p:ph type="sldNum" sz="quarter" idx="12"/>
          </p:nvPr>
        </p:nvSpPr>
        <p:spPr/>
        <p:txBody>
          <a:bodyPr>
            <a:normAutofit lnSpcReduction="10000"/>
          </a:bodyPr>
          <a:lstStyle/>
          <a:p>
            <a:fld id="{AE47B249-25CB-42A7-BAE8-58FB55F23276}" type="slidenum">
              <a:rPr lang="en-US" smtClean="0"/>
              <a:t>16</a:t>
            </a:fld>
            <a:endParaRPr lang="en-US"/>
          </a:p>
        </p:txBody>
      </p:sp>
    </p:spTree>
    <p:extLst>
      <p:ext uri="{BB962C8B-B14F-4D97-AF65-F5344CB8AC3E}">
        <p14:creationId xmlns:p14="http://schemas.microsoft.com/office/powerpoint/2010/main" val="3990434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D58B54-834A-C7FD-57C5-3D45B960656F}"/>
              </a:ext>
            </a:extLst>
          </p:cNvPr>
          <p:cNvSpPr txBox="1"/>
          <p:nvPr/>
        </p:nvSpPr>
        <p:spPr>
          <a:xfrm>
            <a:off x="208547" y="947331"/>
            <a:ext cx="10908631" cy="4189737"/>
          </a:xfrm>
          <a:prstGeom prst="rect">
            <a:avLst/>
          </a:prstGeom>
          <a:noFill/>
        </p:spPr>
        <p:txBody>
          <a:bodyPr wrap="square" rtlCol="0">
            <a:spAutoFit/>
          </a:bodyPr>
          <a:lstStyle/>
          <a:p>
            <a:pPr marL="5659438" marR="0" indent="-5659438">
              <a:lnSpc>
                <a:spcPct val="107000"/>
              </a:lnSpc>
              <a:spcBef>
                <a:spcPts val="0"/>
              </a:spcBef>
              <a:spcAft>
                <a:spcPts val="800"/>
              </a:spcAft>
            </a:pPr>
            <a:r>
              <a:rPr lang="en-US" sz="2600">
                <a:solidFill>
                  <a:srgbClr val="000000"/>
                </a:solidFill>
                <a:effectLst/>
                <a:latin typeface="Times New Roman" panose="02020603050405020304" pitchFamily="18" charset="0"/>
                <a:cs typeface="Times New Roman" panose="02020603050405020304" pitchFamily="18" charset="0"/>
              </a:rPr>
              <a:t>•</a:t>
            </a:r>
            <a:r>
              <a:rPr lang="en-GB" sz="2600" b="1" kern="100">
                <a:effectLst/>
                <a:latin typeface="Times New Roman" panose="02020603050405020304" pitchFamily="18" charset="0"/>
                <a:ea typeface="Calibri" panose="020F0502020204030204" pitchFamily="34" charset="0"/>
                <a:cs typeface="Times New Roman" panose="02020603050405020304" pitchFamily="18" charset="0"/>
              </a:rPr>
              <a:t> Similarity = </a:t>
            </a:r>
            <a:r>
              <a:rPr lang="en-GB" sz="2600" b="1" kern="100" err="1">
                <a:effectLst/>
                <a:latin typeface="Times New Roman" panose="02020603050405020304" pitchFamily="18" charset="0"/>
                <a:ea typeface="Calibri" panose="020F0502020204030204" pitchFamily="34" charset="0"/>
                <a:cs typeface="Times New Roman" panose="02020603050405020304" pitchFamily="18" charset="0"/>
              </a:rPr>
              <a:t>cosine_similarity</a:t>
            </a:r>
            <a:r>
              <a:rPr lang="en-GB" sz="2600" b="1" kern="100">
                <a:effectLst/>
                <a:latin typeface="Times New Roman" panose="02020603050405020304" pitchFamily="18" charset="0"/>
                <a:ea typeface="Calibri" panose="020F0502020204030204" pitchFamily="34" charset="0"/>
                <a:cs typeface="Times New Roman" panose="02020603050405020304" pitchFamily="18" charset="0"/>
              </a:rPr>
              <a:t>(vector): </a:t>
            </a:r>
            <a:r>
              <a:rPr lang="en-GB" sz="2400" kern="100">
                <a:effectLst/>
                <a:latin typeface="Times New Roman" panose="02020603050405020304" pitchFamily="18" charset="0"/>
                <a:ea typeface="Calibri" panose="020F0502020204030204" pitchFamily="34" charset="0"/>
                <a:cs typeface="Times New Roman" panose="02020603050405020304" pitchFamily="18" charset="0"/>
              </a:rPr>
              <a:t>The function returns a similarity matrix, where each element similarity[</a:t>
            </a:r>
            <a:r>
              <a:rPr lang="en-GB" sz="2400" kern="100" err="1">
                <a:effectLst/>
                <a:latin typeface="Times New Roman" panose="02020603050405020304" pitchFamily="18" charset="0"/>
                <a:ea typeface="Calibri" panose="020F0502020204030204" pitchFamily="34" charset="0"/>
                <a:cs typeface="Times New Roman" panose="02020603050405020304" pitchFamily="18" charset="0"/>
              </a:rPr>
              <a:t>i</a:t>
            </a:r>
            <a:r>
              <a:rPr lang="en-GB" sz="2400" kern="100">
                <a:effectLst/>
                <a:latin typeface="Times New Roman" panose="02020603050405020304" pitchFamily="18" charset="0"/>
                <a:ea typeface="Calibri" panose="020F0502020204030204" pitchFamily="34" charset="0"/>
                <a:cs typeface="Times New Roman" panose="02020603050405020304" pitchFamily="18" charset="0"/>
              </a:rPr>
              <a:t>][j] represents the cosine similarity between movie </a:t>
            </a:r>
            <a:r>
              <a:rPr lang="en-GB" sz="2400" kern="100" err="1">
                <a:effectLst/>
                <a:latin typeface="Times New Roman" panose="02020603050405020304" pitchFamily="18" charset="0"/>
                <a:ea typeface="Calibri" panose="020F0502020204030204" pitchFamily="34" charset="0"/>
                <a:cs typeface="Times New Roman" panose="02020603050405020304" pitchFamily="18" charset="0"/>
              </a:rPr>
              <a:t>i</a:t>
            </a:r>
            <a:r>
              <a:rPr lang="en-GB" sz="2400" kern="100">
                <a:effectLst/>
                <a:latin typeface="Times New Roman" panose="02020603050405020304" pitchFamily="18" charset="0"/>
                <a:ea typeface="Calibri" panose="020F0502020204030204" pitchFamily="34" charset="0"/>
                <a:cs typeface="Times New Roman" panose="02020603050405020304" pitchFamily="18" charset="0"/>
              </a:rPr>
              <a:t> and movie j. The diagonal elements (where </a:t>
            </a:r>
            <a:r>
              <a:rPr lang="en-GB" sz="2400" kern="100" err="1">
                <a:effectLst/>
                <a:latin typeface="Times New Roman" panose="02020603050405020304" pitchFamily="18" charset="0"/>
                <a:ea typeface="Calibri" panose="020F0502020204030204" pitchFamily="34" charset="0"/>
                <a:cs typeface="Times New Roman" panose="02020603050405020304" pitchFamily="18" charset="0"/>
              </a:rPr>
              <a:t>i</a:t>
            </a:r>
            <a:r>
              <a:rPr lang="en-GB" sz="2400" kern="100">
                <a:effectLst/>
                <a:latin typeface="Times New Roman" panose="02020603050405020304" pitchFamily="18" charset="0"/>
                <a:ea typeface="Calibri" panose="020F0502020204030204" pitchFamily="34" charset="0"/>
                <a:cs typeface="Times New Roman" panose="02020603050405020304" pitchFamily="18" charset="0"/>
              </a:rPr>
              <a:t>=j) will always be 1, as a movie is perfectly similar to itself.</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1260475" marR="0" indent="-1260475">
              <a:lnSpc>
                <a:spcPct val="107000"/>
              </a:lnSpc>
              <a:spcBef>
                <a:spcPts val="0"/>
              </a:spcBef>
              <a:spcAft>
                <a:spcPts val="800"/>
              </a:spcAft>
            </a:pPr>
            <a:r>
              <a:rPr lang="en-US" sz="2600">
                <a:solidFill>
                  <a:srgbClr val="000000"/>
                </a:solidFill>
                <a:effectLst/>
                <a:latin typeface="Times New Roman" panose="02020603050405020304" pitchFamily="18" charset="0"/>
                <a:cs typeface="Times New Roman" panose="02020603050405020304" pitchFamily="18" charset="0"/>
              </a:rPr>
              <a:t>• </a:t>
            </a:r>
            <a:r>
              <a:rPr lang="en-GB" sz="2600" b="1" kern="100">
                <a:effectLst/>
                <a:latin typeface="Times New Roman" panose="02020603050405020304" pitchFamily="18" charset="0"/>
                <a:ea typeface="Calibri" panose="020F0502020204030204" pitchFamily="34" charset="0"/>
                <a:cs typeface="Times New Roman" panose="02020603050405020304" pitchFamily="18" charset="0"/>
              </a:rPr>
              <a:t>vector:</a:t>
            </a:r>
            <a:r>
              <a:rPr lang="en-GB" sz="2400" kern="100">
                <a:effectLst/>
                <a:latin typeface="Times New Roman" panose="02020603050405020304" pitchFamily="18" charset="0"/>
                <a:ea typeface="Calibri" panose="020F0502020204030204" pitchFamily="34" charset="0"/>
                <a:cs typeface="Times New Roman" panose="02020603050405020304" pitchFamily="18" charset="0"/>
              </a:rPr>
              <a:t> This is a matrix where each row represents a movie and its associated features. For example, each row could encode information about genres, actors, directors, etc.</a:t>
            </a:r>
            <a:endParaRPr lang="en-US" sz="24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E8806BE-407C-7259-00E2-ECBD36E7DD7E}"/>
              </a:ext>
            </a:extLst>
          </p:cNvPr>
          <p:cNvSpPr>
            <a:spLocks noGrp="1"/>
          </p:cNvSpPr>
          <p:nvPr>
            <p:ph type="sldNum" sz="quarter" idx="12"/>
          </p:nvPr>
        </p:nvSpPr>
        <p:spPr/>
        <p:txBody>
          <a:bodyPr>
            <a:normAutofit lnSpcReduction="10000"/>
          </a:bodyPr>
          <a:lstStyle/>
          <a:p>
            <a:fld id="{AE47B249-25CB-42A7-BAE8-58FB55F23276}" type="slidenum">
              <a:rPr lang="en-US" smtClean="0"/>
              <a:t>17</a:t>
            </a:fld>
            <a:endParaRPr lang="en-US"/>
          </a:p>
        </p:txBody>
      </p:sp>
    </p:spTree>
    <p:extLst>
      <p:ext uri="{BB962C8B-B14F-4D97-AF65-F5344CB8AC3E}">
        <p14:creationId xmlns:p14="http://schemas.microsoft.com/office/powerpoint/2010/main" val="3939380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AFF671-D4A6-27DE-9511-ACA1FB9E0A36}"/>
              </a:ext>
            </a:extLst>
          </p:cNvPr>
          <p:cNvSpPr>
            <a:spLocks noGrp="1"/>
          </p:cNvSpPr>
          <p:nvPr>
            <p:ph type="sldNum" sz="quarter" idx="12"/>
          </p:nvPr>
        </p:nvSpPr>
        <p:spPr/>
        <p:txBody>
          <a:bodyPr>
            <a:normAutofit lnSpcReduction="10000"/>
          </a:bodyPr>
          <a:lstStyle/>
          <a:p>
            <a:fld id="{AE47B249-25CB-42A7-BAE8-58FB55F23276}" type="slidenum">
              <a:rPr lang="en-US" smtClean="0"/>
              <a:t>18</a:t>
            </a:fld>
            <a:endParaRPr lang="en-US"/>
          </a:p>
        </p:txBody>
      </p:sp>
      <p:pic>
        <p:nvPicPr>
          <p:cNvPr id="4" name="Picture 3" descr="A mathematical equations with numbers and symbols&#10;&#10;Description automatically generated with medium confidence">
            <a:extLst>
              <a:ext uri="{FF2B5EF4-FFF2-40B4-BE49-F238E27FC236}">
                <a16:creationId xmlns:a16="http://schemas.microsoft.com/office/drawing/2014/main" id="{E904855B-0E13-DCFD-4685-CD3208952A46}"/>
              </a:ext>
            </a:extLst>
          </p:cNvPr>
          <p:cNvPicPr>
            <a:picLocks noChangeAspect="1"/>
          </p:cNvPicPr>
          <p:nvPr/>
        </p:nvPicPr>
        <p:blipFill>
          <a:blip r:embed="rId2"/>
          <a:srcRect r="10133"/>
          <a:stretch/>
        </p:blipFill>
        <p:spPr>
          <a:xfrm>
            <a:off x="463827" y="475986"/>
            <a:ext cx="10122893" cy="2971530"/>
          </a:xfrm>
          <a:prstGeom prst="rect">
            <a:avLst/>
          </a:prstGeom>
        </p:spPr>
      </p:pic>
      <p:pic>
        <p:nvPicPr>
          <p:cNvPr id="5" name="Picture 4" descr="An orange and an apple with a triangle&#10;&#10;Description automatically generated">
            <a:extLst>
              <a:ext uri="{FF2B5EF4-FFF2-40B4-BE49-F238E27FC236}">
                <a16:creationId xmlns:a16="http://schemas.microsoft.com/office/drawing/2014/main" id="{03081D28-942F-4929-F4E5-4FE3474D7357}"/>
              </a:ext>
            </a:extLst>
          </p:cNvPr>
          <p:cNvPicPr>
            <a:picLocks noChangeAspect="1"/>
          </p:cNvPicPr>
          <p:nvPr/>
        </p:nvPicPr>
        <p:blipFill>
          <a:blip r:embed="rId3"/>
          <a:srcRect l="3294" r="3729"/>
          <a:stretch/>
        </p:blipFill>
        <p:spPr>
          <a:xfrm>
            <a:off x="711200" y="3679933"/>
            <a:ext cx="6979920" cy="2657846"/>
          </a:xfrm>
          <a:prstGeom prst="rect">
            <a:avLst/>
          </a:prstGeom>
        </p:spPr>
      </p:pic>
    </p:spTree>
    <p:extLst>
      <p:ext uri="{BB962C8B-B14F-4D97-AF65-F5344CB8AC3E}">
        <p14:creationId xmlns:p14="http://schemas.microsoft.com/office/powerpoint/2010/main" val="497799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7141D-9F3A-E4A1-711D-34EA0DC3632F}"/>
              </a:ext>
            </a:extLst>
          </p:cNvPr>
          <p:cNvSpPr txBox="1"/>
          <p:nvPr/>
        </p:nvSpPr>
        <p:spPr>
          <a:xfrm>
            <a:off x="508000" y="460494"/>
            <a:ext cx="6299200" cy="707886"/>
          </a:xfrm>
          <a:prstGeom prst="rect">
            <a:avLst/>
          </a:prstGeom>
          <a:noFill/>
        </p:spPr>
        <p:txBody>
          <a:bodyPr wrap="square">
            <a:spAutoFit/>
          </a:bodyPr>
          <a:lstStyle/>
          <a:p>
            <a:r>
              <a:rPr lang="en-US" sz="4000" u="sng">
                <a:solidFill>
                  <a:srgbClr val="002060"/>
                </a:solidFill>
                <a:latin typeface="ADLaM Display" panose="02010000000000000000" pitchFamily="2" charset="0"/>
                <a:ea typeface="ADLaM Display" panose="02010000000000000000" pitchFamily="2" charset="0"/>
                <a:cs typeface="ADLaM Display" panose="02010000000000000000" pitchFamily="2" charset="0"/>
              </a:rPr>
              <a:t>Movie Recommendation:</a:t>
            </a:r>
          </a:p>
        </p:txBody>
      </p:sp>
      <p:pic>
        <p:nvPicPr>
          <p:cNvPr id="4" name="Picture 3">
            <a:extLst>
              <a:ext uri="{FF2B5EF4-FFF2-40B4-BE49-F238E27FC236}">
                <a16:creationId xmlns:a16="http://schemas.microsoft.com/office/drawing/2014/main" id="{37302DCF-D697-2ED6-E967-5FF016164A3A}"/>
              </a:ext>
            </a:extLst>
          </p:cNvPr>
          <p:cNvPicPr>
            <a:picLocks noChangeAspect="1"/>
          </p:cNvPicPr>
          <p:nvPr/>
        </p:nvPicPr>
        <p:blipFill>
          <a:blip r:embed="rId2">
            <a:extLst>
              <a:ext uri="{28A0092B-C50C-407E-A947-70E740481C1C}">
                <a14:useLocalDpi xmlns:a14="http://schemas.microsoft.com/office/drawing/2010/main" val="0"/>
              </a:ext>
            </a:extLst>
          </a:blip>
          <a:srcRect l="5199" r="9327"/>
          <a:stretch/>
        </p:blipFill>
        <p:spPr bwMode="auto">
          <a:xfrm>
            <a:off x="5384800" y="1624330"/>
            <a:ext cx="5679440" cy="2613660"/>
          </a:xfrm>
          <a:prstGeom prst="rect">
            <a:avLst/>
          </a:prstGeom>
          <a:noFill/>
          <a:ln>
            <a:noFill/>
          </a:ln>
        </p:spPr>
      </p:pic>
      <p:sp>
        <p:nvSpPr>
          <p:cNvPr id="5" name="TextBox 4">
            <a:extLst>
              <a:ext uri="{FF2B5EF4-FFF2-40B4-BE49-F238E27FC236}">
                <a16:creationId xmlns:a16="http://schemas.microsoft.com/office/drawing/2014/main" id="{9371DF07-21A6-28EC-439C-1B32234AB461}"/>
              </a:ext>
            </a:extLst>
          </p:cNvPr>
          <p:cNvSpPr txBox="1"/>
          <p:nvPr/>
        </p:nvSpPr>
        <p:spPr>
          <a:xfrm>
            <a:off x="508000" y="2052320"/>
            <a:ext cx="4470400" cy="2809102"/>
          </a:xfrm>
          <a:prstGeom prst="rect">
            <a:avLst/>
          </a:prstGeom>
          <a:noFill/>
        </p:spPr>
        <p:txBody>
          <a:bodyPr wrap="square" rtlCol="0">
            <a:spAutoFit/>
          </a:bodyPr>
          <a:lstStyle/>
          <a:p>
            <a:pPr marL="173038" marR="0" indent="-173038">
              <a:lnSpc>
                <a:spcPct val="107000"/>
              </a:lnSpc>
              <a:spcBef>
                <a:spcPts val="0"/>
              </a:spcBef>
              <a:spcAft>
                <a:spcPts val="800"/>
              </a:spcAft>
            </a:pPr>
            <a:r>
              <a:rPr lang="en-US" sz="2200">
                <a:solidFill>
                  <a:srgbClr val="000000"/>
                </a:solidFill>
                <a:effectLst/>
                <a:latin typeface="Times New Roman" panose="02020603050405020304" pitchFamily="18" charset="0"/>
                <a:cs typeface="Times New Roman" panose="02020603050405020304" pitchFamily="18" charset="0"/>
              </a:rPr>
              <a:t>• </a:t>
            </a:r>
            <a:r>
              <a:rPr lang="en-GB" sz="2200" kern="100">
                <a:effectLst/>
                <a:latin typeface="Times New Roman" panose="02020603050405020304" pitchFamily="18" charset="0"/>
                <a:ea typeface="Calibri" panose="020F0502020204030204" pitchFamily="34" charset="0"/>
                <a:cs typeface="Times New Roman" panose="02020603050405020304" pitchFamily="18" charset="0"/>
              </a:rPr>
              <a:t>This function recommends similar movies based on the similarity matrix.</a:t>
            </a:r>
            <a:endParaRPr lang="en-US" sz="22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200" kern="100">
              <a:effectLst/>
              <a:latin typeface="Times New Roman" panose="02020603050405020304" pitchFamily="18" charset="0"/>
              <a:ea typeface="Calibri" panose="020F0502020204030204" pitchFamily="34" charset="0"/>
              <a:cs typeface="Times New Roman" panose="02020603050405020304" pitchFamily="18" charset="0"/>
            </a:endParaRPr>
          </a:p>
          <a:p>
            <a:pPr marL="173038" marR="0" indent="-173038">
              <a:lnSpc>
                <a:spcPct val="107000"/>
              </a:lnSpc>
              <a:spcBef>
                <a:spcPts val="0"/>
              </a:spcBef>
              <a:spcAft>
                <a:spcPts val="800"/>
              </a:spcAft>
            </a:pPr>
            <a:r>
              <a:rPr lang="en-US" sz="2200">
                <a:solidFill>
                  <a:srgbClr val="000000"/>
                </a:solidFill>
                <a:effectLst/>
                <a:latin typeface="Times New Roman" panose="02020603050405020304" pitchFamily="18" charset="0"/>
                <a:cs typeface="Times New Roman" panose="02020603050405020304" pitchFamily="18" charset="0"/>
              </a:rPr>
              <a:t>• </a:t>
            </a:r>
            <a:r>
              <a:rPr lang="en-GB" sz="2200" kern="100">
                <a:effectLst/>
                <a:latin typeface="Times New Roman" panose="02020603050405020304" pitchFamily="18" charset="0"/>
                <a:ea typeface="Calibri" panose="020F0502020204030204" pitchFamily="34" charset="0"/>
                <a:cs typeface="Times New Roman" panose="02020603050405020304" pitchFamily="18" charset="0"/>
              </a:rPr>
              <a:t>The function takes the title of a movie as input, for which we want to find similar movies.</a:t>
            </a:r>
            <a:endParaRPr lang="en-US" sz="22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112F0B44-281C-C3DD-A67A-AFDA2E955F0C}"/>
              </a:ext>
            </a:extLst>
          </p:cNvPr>
          <p:cNvSpPr>
            <a:spLocks noGrp="1"/>
          </p:cNvSpPr>
          <p:nvPr>
            <p:ph type="sldNum" sz="quarter" idx="12"/>
          </p:nvPr>
        </p:nvSpPr>
        <p:spPr/>
        <p:txBody>
          <a:bodyPr>
            <a:normAutofit lnSpcReduction="10000"/>
          </a:bodyPr>
          <a:lstStyle/>
          <a:p>
            <a:fld id="{AE47B249-25CB-42A7-BAE8-58FB55F23276}" type="slidenum">
              <a:rPr lang="en-US" smtClean="0"/>
              <a:t>19</a:t>
            </a:fld>
            <a:endParaRPr lang="en-US"/>
          </a:p>
        </p:txBody>
      </p:sp>
    </p:spTree>
    <p:extLst>
      <p:ext uri="{BB962C8B-B14F-4D97-AF65-F5344CB8AC3E}">
        <p14:creationId xmlns:p14="http://schemas.microsoft.com/office/powerpoint/2010/main" val="1766665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9256B-0B20-6A69-6308-CD4C7FA1EA8F}"/>
              </a:ext>
            </a:extLst>
          </p:cNvPr>
          <p:cNvSpPr>
            <a:spLocks noGrp="1"/>
          </p:cNvSpPr>
          <p:nvPr>
            <p:ph type="title"/>
          </p:nvPr>
        </p:nvSpPr>
        <p:spPr/>
        <p:txBody>
          <a:bodyPr/>
          <a:lstStyle/>
          <a:p>
            <a:r>
              <a:rPr lang="en-US"/>
              <a:t>Team</a:t>
            </a:r>
          </a:p>
        </p:txBody>
      </p:sp>
      <p:sp>
        <p:nvSpPr>
          <p:cNvPr id="3" name="Content Placeholder 2">
            <a:extLst>
              <a:ext uri="{FF2B5EF4-FFF2-40B4-BE49-F238E27FC236}">
                <a16:creationId xmlns:a16="http://schemas.microsoft.com/office/drawing/2014/main" id="{AF5E898B-0083-DB52-23E2-5F83543E530B}"/>
              </a:ext>
            </a:extLst>
          </p:cNvPr>
          <p:cNvSpPr>
            <a:spLocks noGrp="1"/>
          </p:cNvSpPr>
          <p:nvPr>
            <p:ph idx="1"/>
          </p:nvPr>
        </p:nvSpPr>
        <p:spPr/>
        <p:txBody>
          <a:bodyPr/>
          <a:lstStyle/>
          <a:p>
            <a:r>
              <a:rPr lang="en-US"/>
              <a:t>Khaled </a:t>
            </a:r>
            <a:r>
              <a:rPr lang="en-US" err="1"/>
              <a:t>Waheed</a:t>
            </a:r>
            <a:endParaRPr lang="en-US"/>
          </a:p>
          <a:p>
            <a:r>
              <a:rPr lang="en-US"/>
              <a:t>Omar </a:t>
            </a:r>
            <a:r>
              <a:rPr lang="en-US" err="1"/>
              <a:t>Araft</a:t>
            </a:r>
            <a:endParaRPr lang="en-US"/>
          </a:p>
          <a:p>
            <a:r>
              <a:rPr lang="en-US"/>
              <a:t>Mohamed Amr</a:t>
            </a:r>
          </a:p>
          <a:p>
            <a:r>
              <a:rPr lang="en-US"/>
              <a:t>Mahmoud Osama</a:t>
            </a:r>
          </a:p>
          <a:p>
            <a:r>
              <a:rPr lang="en-US"/>
              <a:t>Mohamed Wael</a:t>
            </a:r>
          </a:p>
          <a:p>
            <a:r>
              <a:rPr lang="en-US"/>
              <a:t>Ziad Soliman</a:t>
            </a:r>
          </a:p>
        </p:txBody>
      </p:sp>
      <p:sp>
        <p:nvSpPr>
          <p:cNvPr id="5" name="Slide Number Placeholder 4">
            <a:extLst>
              <a:ext uri="{FF2B5EF4-FFF2-40B4-BE49-F238E27FC236}">
                <a16:creationId xmlns:a16="http://schemas.microsoft.com/office/drawing/2014/main" id="{7CB10026-314E-6675-E5E0-C94293ACF7A6}"/>
              </a:ext>
            </a:extLst>
          </p:cNvPr>
          <p:cNvSpPr>
            <a:spLocks noGrp="1"/>
          </p:cNvSpPr>
          <p:nvPr>
            <p:ph type="sldNum" sz="quarter" idx="12"/>
          </p:nvPr>
        </p:nvSpPr>
        <p:spPr/>
        <p:txBody>
          <a:bodyPr>
            <a:normAutofit lnSpcReduction="10000"/>
          </a:bodyPr>
          <a:lstStyle/>
          <a:p>
            <a:fld id="{AE47B249-25CB-42A7-BAE8-58FB55F23276}" type="slidenum">
              <a:rPr lang="en-US" smtClean="0"/>
              <a:t>2</a:t>
            </a:fld>
            <a:endParaRPr lang="en-US"/>
          </a:p>
        </p:txBody>
      </p:sp>
    </p:spTree>
    <p:extLst>
      <p:ext uri="{BB962C8B-B14F-4D97-AF65-F5344CB8AC3E}">
        <p14:creationId xmlns:p14="http://schemas.microsoft.com/office/powerpoint/2010/main" val="1502961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053DCA-5B4F-BE81-D4E6-B71B1E0E4039}"/>
              </a:ext>
            </a:extLst>
          </p:cNvPr>
          <p:cNvSpPr txBox="1"/>
          <p:nvPr/>
        </p:nvSpPr>
        <p:spPr>
          <a:xfrm>
            <a:off x="386080" y="318254"/>
            <a:ext cx="3749040" cy="707886"/>
          </a:xfrm>
          <a:prstGeom prst="rect">
            <a:avLst/>
          </a:prstGeom>
          <a:noFill/>
        </p:spPr>
        <p:txBody>
          <a:bodyPr wrap="square">
            <a:spAutoFit/>
          </a:bodyPr>
          <a:lstStyle/>
          <a:p>
            <a:r>
              <a:rPr lang="en-US" sz="4000" u="sng">
                <a:solidFill>
                  <a:srgbClr val="002060"/>
                </a:solidFill>
                <a:latin typeface="ADLaM Display" panose="02010000000000000000" pitchFamily="2" charset="0"/>
                <a:ea typeface="ADLaM Display" panose="02010000000000000000" pitchFamily="2" charset="0"/>
                <a:cs typeface="ADLaM Display" panose="02010000000000000000" pitchFamily="2" charset="0"/>
              </a:rPr>
              <a:t>User Interface:</a:t>
            </a:r>
          </a:p>
        </p:txBody>
      </p:sp>
      <p:pic>
        <p:nvPicPr>
          <p:cNvPr id="4" name="Picture 3">
            <a:extLst>
              <a:ext uri="{FF2B5EF4-FFF2-40B4-BE49-F238E27FC236}">
                <a16:creationId xmlns:a16="http://schemas.microsoft.com/office/drawing/2014/main" id="{EE1C1901-C397-C757-33A7-608D0AC72EE7}"/>
              </a:ext>
            </a:extLst>
          </p:cNvPr>
          <p:cNvPicPr>
            <a:picLocks noChangeAspect="1"/>
          </p:cNvPicPr>
          <p:nvPr/>
        </p:nvPicPr>
        <p:blipFill>
          <a:blip r:embed="rId2">
            <a:extLst>
              <a:ext uri="{28A0092B-C50C-407E-A947-70E740481C1C}">
                <a14:useLocalDpi xmlns:a14="http://schemas.microsoft.com/office/drawing/2010/main" val="0"/>
              </a:ext>
            </a:extLst>
          </a:blip>
          <a:srcRect l="8343"/>
          <a:stretch/>
        </p:blipFill>
        <p:spPr bwMode="auto">
          <a:xfrm>
            <a:off x="5801359" y="1700530"/>
            <a:ext cx="5253355" cy="2542540"/>
          </a:xfrm>
          <a:prstGeom prst="rect">
            <a:avLst/>
          </a:prstGeom>
          <a:noFill/>
          <a:ln>
            <a:noFill/>
          </a:ln>
        </p:spPr>
      </p:pic>
      <p:sp>
        <p:nvSpPr>
          <p:cNvPr id="5" name="TextBox 4">
            <a:extLst>
              <a:ext uri="{FF2B5EF4-FFF2-40B4-BE49-F238E27FC236}">
                <a16:creationId xmlns:a16="http://schemas.microsoft.com/office/drawing/2014/main" id="{DFFC2813-D58D-0034-6097-242A8AA573CE}"/>
              </a:ext>
            </a:extLst>
          </p:cNvPr>
          <p:cNvSpPr txBox="1"/>
          <p:nvPr/>
        </p:nvSpPr>
        <p:spPr>
          <a:xfrm>
            <a:off x="721359" y="2255520"/>
            <a:ext cx="5079999" cy="1525418"/>
          </a:xfrm>
          <a:prstGeom prst="rect">
            <a:avLst/>
          </a:prstGeom>
          <a:noFill/>
        </p:spPr>
        <p:txBody>
          <a:bodyPr wrap="square" rtlCol="0">
            <a:spAutoFit/>
          </a:bodyPr>
          <a:lstStyle/>
          <a:p>
            <a:pPr marL="173038" marR="0" indent="-173038">
              <a:lnSpc>
                <a:spcPct val="107000"/>
              </a:lnSpc>
              <a:spcBef>
                <a:spcPts val="0"/>
              </a:spcBef>
              <a:spcAft>
                <a:spcPts val="800"/>
              </a:spcAft>
            </a:pPr>
            <a:r>
              <a:rPr lang="en-US" sz="2000">
                <a:solidFill>
                  <a:srgbClr val="000000"/>
                </a:solidFill>
                <a:effectLst/>
                <a:latin typeface="Times New Roman" panose="02020603050405020304" pitchFamily="18" charset="0"/>
                <a:cs typeface="Times New Roman" panose="02020603050405020304" pitchFamily="18" charset="0"/>
              </a:rPr>
              <a:t>• </a:t>
            </a:r>
            <a:r>
              <a:rPr lang="en-GB" sz="2200" kern="100">
                <a:effectLst/>
                <a:latin typeface="Times New Roman" panose="02020603050405020304" pitchFamily="18" charset="0"/>
                <a:ea typeface="Calibri" panose="020F0502020204030204" pitchFamily="34" charset="0"/>
                <a:cs typeface="Times New Roman" panose="02020603050405020304" pitchFamily="18" charset="0"/>
              </a:rPr>
              <a:t>The entered movie name is passed as an argument to the recommend() function, which then returns a list of 5 similar movie titles.</a:t>
            </a:r>
            <a:endParaRPr lang="en-US" sz="22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F526A2D-20D5-9358-9197-CDDBF098465F}"/>
              </a:ext>
            </a:extLst>
          </p:cNvPr>
          <p:cNvSpPr>
            <a:spLocks noGrp="1"/>
          </p:cNvSpPr>
          <p:nvPr>
            <p:ph type="sldNum" sz="quarter" idx="12"/>
          </p:nvPr>
        </p:nvSpPr>
        <p:spPr/>
        <p:txBody>
          <a:bodyPr>
            <a:normAutofit lnSpcReduction="10000"/>
          </a:bodyPr>
          <a:lstStyle/>
          <a:p>
            <a:fld id="{AE47B249-25CB-42A7-BAE8-58FB55F23276}" type="slidenum">
              <a:rPr lang="en-US" smtClean="0"/>
              <a:t>20</a:t>
            </a:fld>
            <a:endParaRPr lang="en-US"/>
          </a:p>
        </p:txBody>
      </p:sp>
    </p:spTree>
    <p:extLst>
      <p:ext uri="{BB962C8B-B14F-4D97-AF65-F5344CB8AC3E}">
        <p14:creationId xmlns:p14="http://schemas.microsoft.com/office/powerpoint/2010/main" val="4229231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F3E38-B037-BE2A-832B-4C3CF2C9A90F}"/>
              </a:ext>
            </a:extLst>
          </p:cNvPr>
          <p:cNvSpPr txBox="1"/>
          <p:nvPr/>
        </p:nvSpPr>
        <p:spPr>
          <a:xfrm>
            <a:off x="386079" y="318254"/>
            <a:ext cx="5116945" cy="707886"/>
          </a:xfrm>
          <a:prstGeom prst="rect">
            <a:avLst/>
          </a:prstGeom>
          <a:noFill/>
        </p:spPr>
        <p:txBody>
          <a:bodyPr wrap="square">
            <a:spAutoFit/>
          </a:bodyPr>
          <a:lstStyle/>
          <a:p>
            <a:r>
              <a:rPr lang="en-US" sz="4000" u="sng">
                <a:solidFill>
                  <a:srgbClr val="002060"/>
                </a:solidFill>
                <a:latin typeface="ADLaM Display" panose="02010000000000000000" pitchFamily="2" charset="0"/>
                <a:ea typeface="ADLaM Display" panose="02010000000000000000" pitchFamily="2" charset="0"/>
                <a:cs typeface="ADLaM Display" panose="02010000000000000000" pitchFamily="2" charset="0"/>
              </a:rPr>
              <a:t>Sentiment Analysis:</a:t>
            </a:r>
          </a:p>
        </p:txBody>
      </p:sp>
      <p:sp>
        <p:nvSpPr>
          <p:cNvPr id="3" name="TextBox 2">
            <a:extLst>
              <a:ext uri="{FF2B5EF4-FFF2-40B4-BE49-F238E27FC236}">
                <a16:creationId xmlns:a16="http://schemas.microsoft.com/office/drawing/2014/main" id="{34F29539-1FB0-BBCA-1521-5E42106A7998}"/>
              </a:ext>
            </a:extLst>
          </p:cNvPr>
          <p:cNvSpPr txBox="1"/>
          <p:nvPr/>
        </p:nvSpPr>
        <p:spPr>
          <a:xfrm>
            <a:off x="714895" y="1446415"/>
            <a:ext cx="9958647" cy="5078313"/>
          </a:xfrm>
          <a:prstGeom prst="rect">
            <a:avLst/>
          </a:prstGeom>
          <a:noFill/>
        </p:spPr>
        <p:txBody>
          <a:bodyPr wrap="square" rtlCol="0">
            <a:spAutoFit/>
          </a:bodyPr>
          <a:lstStyle/>
          <a:p>
            <a:pPr marL="233363" indent="-233363" algn="l"/>
            <a:r>
              <a:rPr lang="en-US" sz="2400" b="1">
                <a:latin typeface="Times New Roman" panose="02020603050405020304" pitchFamily="18" charset="0"/>
                <a:cs typeface="Times New Roman" panose="02020603050405020304" pitchFamily="18" charset="0"/>
              </a:rPr>
              <a:t>Objective:</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To analyze the sentiment of movie reviews using machine learning techniques, aiming to understand how viewers feel about different films. This analysis provides valuable insights into audience opinions, which can be used to improve recommendation accuracy by incorporating not just quantitative data but qualitative user feedback.</a:t>
            </a:r>
          </a:p>
          <a:p>
            <a:pPr algn="l"/>
            <a:endParaRPr lang="en-US" sz="2000">
              <a:cs typeface="+mj-cs"/>
            </a:endParaRPr>
          </a:p>
          <a:p>
            <a:pPr algn="l"/>
            <a:endParaRPr lang="en-US" sz="2000">
              <a:cs typeface="+mj-cs"/>
            </a:endParaRPr>
          </a:p>
          <a:p>
            <a:pPr algn="l"/>
            <a:r>
              <a:rPr lang="en-US" sz="2400" b="1">
                <a:latin typeface="Times New Roman" panose="02020603050405020304" pitchFamily="18" charset="0"/>
                <a:cs typeface="+mj-cs"/>
              </a:rPr>
              <a:t>Methods Used:</a:t>
            </a:r>
          </a:p>
          <a:p>
            <a:pPr algn="l"/>
            <a:r>
              <a:rPr lang="en-US" sz="2000" b="1">
                <a:latin typeface="Times New Roman" panose="02020603050405020304" pitchFamily="18" charset="0"/>
                <a:cs typeface="+mj-cs"/>
              </a:rPr>
              <a:t> </a:t>
            </a:r>
          </a:p>
          <a:p>
            <a:pPr marL="630238" lvl="1" indent="-173038" algn="l"/>
            <a:r>
              <a:rPr lang="en-US" sz="2000">
                <a:solidFill>
                  <a:srgbClr val="000000"/>
                </a:solidFill>
                <a:effectLst/>
                <a:latin typeface="Times New Roman" panose="02020603050405020304" pitchFamily="18" charset="0"/>
                <a:cs typeface="Times New Roman" panose="02020603050405020304" pitchFamily="18" charset="0"/>
              </a:rPr>
              <a:t>•</a:t>
            </a:r>
            <a:r>
              <a:rPr lang="en-US" sz="2000">
                <a:latin typeface="Times New Roman" panose="02020603050405020304" pitchFamily="18" charset="0"/>
                <a:cs typeface="+mj-cs"/>
              </a:rPr>
              <a:t> Utilized techniques like tokenization, removal of stop words, and feature extraction using </a:t>
            </a:r>
            <a:r>
              <a:rPr lang="en-US" sz="2000" b="1">
                <a:latin typeface="Times New Roman" panose="02020603050405020304" pitchFamily="18" charset="0"/>
                <a:cs typeface="+mj-cs"/>
              </a:rPr>
              <a:t>TF-IDF (Term Frequency-Inverse Document Frequency)</a:t>
            </a:r>
            <a:r>
              <a:rPr lang="en-US" sz="2000">
                <a:latin typeface="Times New Roman" panose="02020603050405020304" pitchFamily="18" charset="0"/>
                <a:cs typeface="+mj-cs"/>
              </a:rPr>
              <a:t>, which helps capture the importance of words within the reviews</a:t>
            </a:r>
            <a:r>
              <a:rPr lang="en-US" sz="2000">
                <a:cs typeface="+mj-cs"/>
              </a:rPr>
              <a:t>.</a:t>
            </a:r>
            <a:endParaRPr lang="ar-EG" sz="2000">
              <a:cs typeface="+mj-cs"/>
            </a:endParaRPr>
          </a:p>
          <a:p>
            <a:pPr lvl="1" algn="l"/>
            <a:r>
              <a:rPr lang="en-US" sz="2000">
                <a:solidFill>
                  <a:srgbClr val="000000"/>
                </a:solidFill>
                <a:effectLst/>
                <a:latin typeface="Times New Roman" panose="02020603050405020304" pitchFamily="18" charset="0"/>
                <a:cs typeface="Times New Roman" panose="02020603050405020304" pitchFamily="18" charset="0"/>
              </a:rPr>
              <a:t>•</a:t>
            </a:r>
            <a:r>
              <a:rPr lang="en-US" sz="2000">
                <a:latin typeface="Times New Roman" panose="02020603050405020304" pitchFamily="18" charset="0"/>
                <a:cs typeface="+mj-cs"/>
              </a:rPr>
              <a:t> Model Training with Naive Bayes and SVC.</a:t>
            </a:r>
          </a:p>
          <a:p>
            <a:pPr lvl="1" algn="l"/>
            <a:r>
              <a:rPr lang="en-US" sz="2000">
                <a:solidFill>
                  <a:srgbClr val="000000"/>
                </a:solidFill>
                <a:effectLst/>
                <a:latin typeface="Times New Roman" panose="02020603050405020304" pitchFamily="18" charset="0"/>
                <a:cs typeface="Times New Roman" panose="02020603050405020304" pitchFamily="18" charset="0"/>
              </a:rPr>
              <a:t>•</a:t>
            </a:r>
            <a:r>
              <a:rPr lang="en-US" sz="2000">
                <a:latin typeface="Times New Roman" panose="02020603050405020304" pitchFamily="18" charset="0"/>
                <a:cs typeface="+mj-cs"/>
              </a:rPr>
              <a:t> Evaluation and Comparison of Model Performance.</a:t>
            </a:r>
          </a:p>
          <a:p>
            <a:endParaRPr lang="en-EG">
              <a:cs typeface="+mj-cs"/>
            </a:endParaRPr>
          </a:p>
          <a:p>
            <a:endParaRPr lang="en-US">
              <a:cs typeface="+mj-cs"/>
            </a:endParaRPr>
          </a:p>
        </p:txBody>
      </p:sp>
      <p:sp>
        <p:nvSpPr>
          <p:cNvPr id="5" name="Slide Number Placeholder 4">
            <a:extLst>
              <a:ext uri="{FF2B5EF4-FFF2-40B4-BE49-F238E27FC236}">
                <a16:creationId xmlns:a16="http://schemas.microsoft.com/office/drawing/2014/main" id="{133D2F46-04F4-6C80-2784-E2577AFDDB6D}"/>
              </a:ext>
            </a:extLst>
          </p:cNvPr>
          <p:cNvSpPr>
            <a:spLocks noGrp="1"/>
          </p:cNvSpPr>
          <p:nvPr>
            <p:ph type="sldNum" sz="quarter" idx="12"/>
          </p:nvPr>
        </p:nvSpPr>
        <p:spPr/>
        <p:txBody>
          <a:bodyPr>
            <a:normAutofit lnSpcReduction="10000"/>
          </a:bodyPr>
          <a:lstStyle/>
          <a:p>
            <a:fld id="{AE47B249-25CB-42A7-BAE8-58FB55F23276}" type="slidenum">
              <a:rPr lang="en-US" smtClean="0"/>
              <a:t>21</a:t>
            </a:fld>
            <a:endParaRPr lang="en-US"/>
          </a:p>
        </p:txBody>
      </p:sp>
    </p:spTree>
    <p:extLst>
      <p:ext uri="{BB962C8B-B14F-4D97-AF65-F5344CB8AC3E}">
        <p14:creationId xmlns:p14="http://schemas.microsoft.com/office/powerpoint/2010/main" val="560594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4C91401-DAC2-53B9-4108-217FE608E3A1}"/>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3EBFE406-B5EC-E920-4397-18D9E3992C42}"/>
              </a:ext>
            </a:extLst>
          </p:cNvPr>
          <p:cNvSpPr>
            <a:spLocks noGrp="1"/>
          </p:cNvSpPr>
          <p:nvPr>
            <p:ph type="sldNum" sz="quarter" idx="12"/>
          </p:nvPr>
        </p:nvSpPr>
        <p:spPr/>
        <p:txBody>
          <a:bodyPr>
            <a:normAutofit lnSpcReduction="10000"/>
          </a:bodyPr>
          <a:lstStyle/>
          <a:p>
            <a:fld id="{AE47B249-25CB-42A7-BAE8-58FB55F23276}" type="slidenum">
              <a:rPr lang="en-US" smtClean="0"/>
              <a:t>22</a:t>
            </a:fld>
            <a:endParaRPr lang="en-US"/>
          </a:p>
        </p:txBody>
      </p:sp>
      <p:sp>
        <p:nvSpPr>
          <p:cNvPr id="4" name="TextBox 3">
            <a:extLst>
              <a:ext uri="{FF2B5EF4-FFF2-40B4-BE49-F238E27FC236}">
                <a16:creationId xmlns:a16="http://schemas.microsoft.com/office/drawing/2014/main" id="{282A35DE-BA60-D813-9713-DEB7AC1B893C}"/>
              </a:ext>
            </a:extLst>
          </p:cNvPr>
          <p:cNvSpPr txBox="1"/>
          <p:nvPr/>
        </p:nvSpPr>
        <p:spPr>
          <a:xfrm>
            <a:off x="209909" y="396815"/>
            <a:ext cx="402278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002060"/>
                </a:solidFill>
                <a:latin typeface="ADLaM Display"/>
                <a:ea typeface="+mn-lt"/>
                <a:cs typeface="+mn-lt"/>
              </a:rPr>
              <a:t>Preprocessing</a:t>
            </a:r>
            <a:endParaRPr lang="en-US" b="1">
              <a:solidFill>
                <a:srgbClr val="002060"/>
              </a:solidFill>
              <a:latin typeface="ADLaM Display"/>
            </a:endParaRPr>
          </a:p>
        </p:txBody>
      </p:sp>
      <p:sp>
        <p:nvSpPr>
          <p:cNvPr id="5" name="TextBox 4">
            <a:extLst>
              <a:ext uri="{FF2B5EF4-FFF2-40B4-BE49-F238E27FC236}">
                <a16:creationId xmlns:a16="http://schemas.microsoft.com/office/drawing/2014/main" id="{95EB5C89-ADA3-0CBB-2C87-09D2532FB864}"/>
              </a:ext>
            </a:extLst>
          </p:cNvPr>
          <p:cNvSpPr txBox="1"/>
          <p:nvPr/>
        </p:nvSpPr>
        <p:spPr>
          <a:xfrm>
            <a:off x="209908" y="1360097"/>
            <a:ext cx="7674633"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ea typeface="+mn-lt"/>
                <a:cs typeface="+mn-lt"/>
              </a:rPr>
              <a:t>We use:</a:t>
            </a:r>
            <a:endParaRPr lang="en-US" sz="2000">
              <a:latin typeface="Times New Roman"/>
              <a:cs typeface="Times New Roman"/>
            </a:endParaRPr>
          </a:p>
          <a:p>
            <a:endParaRPr lang="en-US" sz="2000">
              <a:latin typeface="Times New Roman"/>
              <a:cs typeface="Times New Roman"/>
            </a:endParaRPr>
          </a:p>
          <a:p>
            <a:r>
              <a:rPr lang="en-US" sz="2000">
                <a:latin typeface="Times New Roman"/>
                <a:ea typeface="+mn-lt"/>
                <a:cs typeface="+mn-lt"/>
              </a:rPr>
              <a:t>1. Natural Language Toolkit (NLTK):</a:t>
            </a:r>
            <a:endParaRPr lang="en-US" sz="2000">
              <a:latin typeface="Times New Roman"/>
              <a:cs typeface="Times New Roman"/>
            </a:endParaRPr>
          </a:p>
          <a:p>
            <a:endParaRPr lang="en-US" sz="2000">
              <a:latin typeface="Times New Roman"/>
              <a:cs typeface="Times New Roman"/>
            </a:endParaRPr>
          </a:p>
          <a:p>
            <a:r>
              <a:rPr lang="en-US" sz="2000">
                <a:latin typeface="Times New Roman"/>
                <a:ea typeface="+mn-lt"/>
                <a:cs typeface="+mn-lt"/>
              </a:rPr>
              <a:t>1. NLTK is used for pre-processing in sentiment analysis to eliminate such words as they carry very little useful information.</a:t>
            </a:r>
            <a:endParaRPr lang="en-US" sz="2000">
              <a:latin typeface="Times New Roman"/>
              <a:cs typeface="Times New Roman"/>
            </a:endParaRPr>
          </a:p>
          <a:p>
            <a:endParaRPr lang="en-US" sz="2000">
              <a:latin typeface="Times New Roman"/>
              <a:cs typeface="Times New Roman"/>
            </a:endParaRPr>
          </a:p>
          <a:p>
            <a:endParaRPr lang="en-US" sz="2000">
              <a:latin typeface="Times New Roman"/>
              <a:cs typeface="Times New Roman"/>
            </a:endParaRPr>
          </a:p>
          <a:p>
            <a:r>
              <a:rPr lang="en-US" sz="2000">
                <a:latin typeface="Times New Roman"/>
                <a:ea typeface="+mn-lt"/>
                <a:cs typeface="+mn-lt"/>
              </a:rPr>
              <a:t>2. Stop words (common words like 'a', 'an', 'the', etc.) are removed using NLTK.</a:t>
            </a:r>
            <a:endParaRPr lang="en-US" sz="2000">
              <a:latin typeface="Times New Roman"/>
              <a:cs typeface="Times New Roman"/>
            </a:endParaRPr>
          </a:p>
          <a:p>
            <a:endParaRPr lang="en-US" sz="2000">
              <a:latin typeface="Times New Roman"/>
              <a:cs typeface="Times New Roman"/>
            </a:endParaRPr>
          </a:p>
          <a:p>
            <a:endParaRPr lang="en-US" sz="2000">
              <a:latin typeface="Times New Roman"/>
              <a:cs typeface="Times New Roman"/>
            </a:endParaRPr>
          </a:p>
          <a:p>
            <a:r>
              <a:rPr lang="en-US" sz="2000">
                <a:latin typeface="Times New Roman"/>
                <a:ea typeface="+mn-lt"/>
                <a:cs typeface="+mn-lt"/>
              </a:rPr>
              <a:t>2. </a:t>
            </a:r>
            <a:r>
              <a:rPr lang="en-US" sz="2000" err="1">
                <a:latin typeface="Times New Roman"/>
                <a:ea typeface="+mn-lt"/>
                <a:cs typeface="+mn-lt"/>
              </a:rPr>
              <a:t>TfidfVectorizer</a:t>
            </a:r>
            <a:r>
              <a:rPr lang="en-US" sz="2000">
                <a:latin typeface="Times New Roman"/>
                <a:ea typeface="+mn-lt"/>
                <a:cs typeface="+mn-lt"/>
              </a:rPr>
              <a:t>:</a:t>
            </a:r>
          </a:p>
          <a:p>
            <a:endParaRPr lang="en-US" sz="2000">
              <a:latin typeface="Times New Roman"/>
              <a:cs typeface="Times New Roman"/>
            </a:endParaRPr>
          </a:p>
          <a:p>
            <a:r>
              <a:rPr lang="en-US" sz="2000">
                <a:latin typeface="Times New Roman"/>
                <a:ea typeface="+mn-lt"/>
                <a:cs typeface="+mn-lt"/>
              </a:rPr>
              <a:t>1. Using </a:t>
            </a:r>
            <a:r>
              <a:rPr lang="en-US" sz="2000" err="1">
                <a:latin typeface="Times New Roman"/>
                <a:ea typeface="+mn-lt"/>
                <a:cs typeface="+mn-lt"/>
              </a:rPr>
              <a:t>TfidfVectorizer</a:t>
            </a:r>
            <a:r>
              <a:rPr lang="en-US" sz="2000">
                <a:latin typeface="Times New Roman"/>
                <a:ea typeface="+mn-lt"/>
                <a:cs typeface="+mn-lt"/>
              </a:rPr>
              <a:t>, the 'comments' column is tokenized.</a:t>
            </a:r>
            <a:endParaRPr lang="en-US" sz="2000">
              <a:latin typeface="Times New Roman"/>
              <a:cs typeface="Times New Roman"/>
            </a:endParaRPr>
          </a:p>
        </p:txBody>
      </p:sp>
    </p:spTree>
    <p:extLst>
      <p:ext uri="{BB962C8B-B14F-4D97-AF65-F5344CB8AC3E}">
        <p14:creationId xmlns:p14="http://schemas.microsoft.com/office/powerpoint/2010/main" val="603206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EF4D21-A28D-9CB0-73D9-8FBB0F252E88}"/>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9F3EB50E-CC3A-6A4E-7DED-08B01B681749}"/>
              </a:ext>
            </a:extLst>
          </p:cNvPr>
          <p:cNvSpPr>
            <a:spLocks noGrp="1"/>
          </p:cNvSpPr>
          <p:nvPr>
            <p:ph type="sldNum" sz="quarter" idx="12"/>
          </p:nvPr>
        </p:nvSpPr>
        <p:spPr/>
        <p:txBody>
          <a:bodyPr>
            <a:normAutofit lnSpcReduction="10000"/>
          </a:bodyPr>
          <a:lstStyle/>
          <a:p>
            <a:fld id="{AE47B249-25CB-42A7-BAE8-58FB55F23276}" type="slidenum">
              <a:rPr lang="en-US" smtClean="0"/>
              <a:t>23</a:t>
            </a:fld>
            <a:endParaRPr lang="en-US"/>
          </a:p>
        </p:txBody>
      </p:sp>
      <p:pic>
        <p:nvPicPr>
          <p:cNvPr id="9" name="Picture 8" descr="A screenshot of a video game&#10;&#10;Description automatically generated">
            <a:extLst>
              <a:ext uri="{FF2B5EF4-FFF2-40B4-BE49-F238E27FC236}">
                <a16:creationId xmlns:a16="http://schemas.microsoft.com/office/drawing/2014/main" id="{5B953DA2-B981-9562-4103-C7102B3F718C}"/>
              </a:ext>
            </a:extLst>
          </p:cNvPr>
          <p:cNvPicPr>
            <a:picLocks noChangeAspect="1"/>
          </p:cNvPicPr>
          <p:nvPr/>
        </p:nvPicPr>
        <p:blipFill>
          <a:blip r:embed="rId2"/>
          <a:stretch>
            <a:fillRect/>
          </a:stretch>
        </p:blipFill>
        <p:spPr>
          <a:xfrm>
            <a:off x="-2336" y="424941"/>
            <a:ext cx="8271654" cy="3305175"/>
          </a:xfrm>
          <a:prstGeom prst="rect">
            <a:avLst/>
          </a:prstGeom>
        </p:spPr>
      </p:pic>
      <p:sp>
        <p:nvSpPr>
          <p:cNvPr id="12" name="TextBox 11">
            <a:extLst>
              <a:ext uri="{FF2B5EF4-FFF2-40B4-BE49-F238E27FC236}">
                <a16:creationId xmlns:a16="http://schemas.microsoft.com/office/drawing/2014/main" id="{52444131-D9DE-D3FA-D173-520A3632CD3A}"/>
              </a:ext>
            </a:extLst>
          </p:cNvPr>
          <p:cNvSpPr txBox="1"/>
          <p:nvPr/>
        </p:nvSpPr>
        <p:spPr>
          <a:xfrm>
            <a:off x="141664" y="4142631"/>
            <a:ext cx="8121812" cy="707886"/>
          </a:xfrm>
          <a:prstGeom prst="rect">
            <a:avLst/>
          </a:prstGeom>
          <a:noFill/>
        </p:spPr>
        <p:txBody>
          <a:bodyPr wrap="square" lIns="91440" tIns="45720" rIns="91440" bIns="45720" anchor="t">
            <a:spAutoFit/>
          </a:bodyPr>
          <a:lstStyle/>
          <a:p>
            <a:r>
              <a:rPr lang="en-US" sz="2000">
                <a:latin typeface="Times New Roman"/>
                <a:ea typeface="+mn-lt"/>
                <a:cs typeface="+mn-lt"/>
              </a:rPr>
              <a:t>Pre-processing: The following figure shows the dataset used for Movie Recommendation, which has the ‘</a:t>
            </a:r>
            <a:r>
              <a:rPr lang="en-US" sz="2000" err="1">
                <a:latin typeface="Times New Roman"/>
                <a:ea typeface="+mn-lt"/>
                <a:cs typeface="+mn-lt"/>
              </a:rPr>
              <a:t>movie_id</a:t>
            </a:r>
            <a:r>
              <a:rPr lang="en-US" sz="2000">
                <a:latin typeface="Times New Roman"/>
                <a:ea typeface="+mn-lt"/>
                <a:cs typeface="+mn-lt"/>
              </a:rPr>
              <a:t>’, ‘title’ and ‘tags’.</a:t>
            </a:r>
            <a:endParaRPr lang="en-US" sz="2000">
              <a:latin typeface="Times New Roman"/>
              <a:cs typeface="Times New Roman"/>
            </a:endParaRPr>
          </a:p>
        </p:txBody>
      </p:sp>
    </p:spTree>
    <p:extLst>
      <p:ext uri="{BB962C8B-B14F-4D97-AF65-F5344CB8AC3E}">
        <p14:creationId xmlns:p14="http://schemas.microsoft.com/office/powerpoint/2010/main" val="254828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29B73D-1781-5053-C23E-DD48FD9E1751}"/>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11D26967-0237-30F8-0D40-F23BEA62285C}"/>
              </a:ext>
            </a:extLst>
          </p:cNvPr>
          <p:cNvSpPr>
            <a:spLocks noGrp="1"/>
          </p:cNvSpPr>
          <p:nvPr>
            <p:ph type="sldNum" sz="quarter" idx="12"/>
          </p:nvPr>
        </p:nvSpPr>
        <p:spPr/>
        <p:txBody>
          <a:bodyPr>
            <a:normAutofit lnSpcReduction="10000"/>
          </a:bodyPr>
          <a:lstStyle/>
          <a:p>
            <a:fld id="{AE47B249-25CB-42A7-BAE8-58FB55F23276}" type="slidenum">
              <a:rPr lang="en-US" smtClean="0"/>
              <a:t>24</a:t>
            </a:fld>
            <a:endParaRPr lang="en-US"/>
          </a:p>
        </p:txBody>
      </p:sp>
      <p:pic>
        <p:nvPicPr>
          <p:cNvPr id="5" name="Picture 4" descr="A screenshot of a phone&#10;&#10;Description automatically generated">
            <a:extLst>
              <a:ext uri="{FF2B5EF4-FFF2-40B4-BE49-F238E27FC236}">
                <a16:creationId xmlns:a16="http://schemas.microsoft.com/office/drawing/2014/main" id="{B55591C6-BDD4-6FDA-E451-E8A15C0295B5}"/>
              </a:ext>
            </a:extLst>
          </p:cNvPr>
          <p:cNvPicPr>
            <a:picLocks noChangeAspect="1"/>
          </p:cNvPicPr>
          <p:nvPr/>
        </p:nvPicPr>
        <p:blipFill>
          <a:blip r:embed="rId2"/>
          <a:stretch>
            <a:fillRect/>
          </a:stretch>
        </p:blipFill>
        <p:spPr>
          <a:xfrm>
            <a:off x="-7098" y="794708"/>
            <a:ext cx="8726877" cy="3457036"/>
          </a:xfrm>
          <a:prstGeom prst="rect">
            <a:avLst/>
          </a:prstGeom>
        </p:spPr>
      </p:pic>
      <p:sp>
        <p:nvSpPr>
          <p:cNvPr id="7" name="TextBox 6">
            <a:extLst>
              <a:ext uri="{FF2B5EF4-FFF2-40B4-BE49-F238E27FC236}">
                <a16:creationId xmlns:a16="http://schemas.microsoft.com/office/drawing/2014/main" id="{CDD19C6F-A700-205B-DEC9-8C3C8513CFC0}"/>
              </a:ext>
            </a:extLst>
          </p:cNvPr>
          <p:cNvSpPr txBox="1"/>
          <p:nvPr/>
        </p:nvSpPr>
        <p:spPr>
          <a:xfrm>
            <a:off x="-2110" y="4674594"/>
            <a:ext cx="8711284" cy="707886"/>
          </a:xfrm>
          <a:prstGeom prst="rect">
            <a:avLst/>
          </a:prstGeom>
          <a:noFill/>
        </p:spPr>
        <p:txBody>
          <a:bodyPr wrap="square" lIns="91440" tIns="45720" rIns="91440" bIns="45720" anchor="t">
            <a:spAutoFit/>
          </a:bodyPr>
          <a:lstStyle/>
          <a:p>
            <a:r>
              <a:rPr lang="en-US" sz="2000">
                <a:latin typeface="Times New Roman"/>
                <a:ea typeface="+mn-lt"/>
                <a:cs typeface="+mn-lt"/>
              </a:rPr>
              <a:t>pre-processing: The following figure shows the dataset used for Movie Recommendation, which has the Reviews and Comments.</a:t>
            </a:r>
            <a:endParaRPr lang="en-US" sz="2000">
              <a:latin typeface="Times New Roman"/>
              <a:cs typeface="Times New Roman"/>
            </a:endParaRPr>
          </a:p>
        </p:txBody>
      </p:sp>
    </p:spTree>
    <p:extLst>
      <p:ext uri="{BB962C8B-B14F-4D97-AF65-F5344CB8AC3E}">
        <p14:creationId xmlns:p14="http://schemas.microsoft.com/office/powerpoint/2010/main" val="1324988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844A50-546F-53BD-C8DC-06301824F6CE}"/>
              </a:ext>
            </a:extLst>
          </p:cNvPr>
          <p:cNvSpPr txBox="1"/>
          <p:nvPr/>
        </p:nvSpPr>
        <p:spPr>
          <a:xfrm>
            <a:off x="386079" y="318254"/>
            <a:ext cx="4216401" cy="553998"/>
          </a:xfrm>
          <a:prstGeom prst="rect">
            <a:avLst/>
          </a:prstGeom>
          <a:noFill/>
        </p:spPr>
        <p:txBody>
          <a:bodyPr wrap="square">
            <a:spAutoFit/>
          </a:bodyPr>
          <a:lstStyle/>
          <a:p>
            <a:r>
              <a:rPr lang="en-US" sz="3000" u="sng">
                <a:solidFill>
                  <a:srgbClr val="002060"/>
                </a:solidFill>
                <a:latin typeface="ADLaM Display" panose="02010000000000000000" pitchFamily="2" charset="0"/>
                <a:ea typeface="ADLaM Display" panose="02010000000000000000" pitchFamily="2" charset="0"/>
                <a:cs typeface="ADLaM Display" panose="02010000000000000000" pitchFamily="2" charset="0"/>
              </a:rPr>
              <a:t>Model 1: Naïve Bayes:</a:t>
            </a:r>
          </a:p>
        </p:txBody>
      </p:sp>
      <p:sp>
        <p:nvSpPr>
          <p:cNvPr id="3" name="TextBox 2">
            <a:extLst>
              <a:ext uri="{FF2B5EF4-FFF2-40B4-BE49-F238E27FC236}">
                <a16:creationId xmlns:a16="http://schemas.microsoft.com/office/drawing/2014/main" id="{993C67C1-E0BC-A4D4-1A59-6A1CCDAC5702}"/>
              </a:ext>
            </a:extLst>
          </p:cNvPr>
          <p:cNvSpPr txBox="1"/>
          <p:nvPr/>
        </p:nvSpPr>
        <p:spPr>
          <a:xfrm>
            <a:off x="650240" y="1513840"/>
            <a:ext cx="10088880" cy="3754874"/>
          </a:xfrm>
          <a:prstGeom prst="rect">
            <a:avLst/>
          </a:prstGeom>
          <a:noFill/>
        </p:spPr>
        <p:txBody>
          <a:bodyPr wrap="square" rtlCol="0">
            <a:spAutoFit/>
          </a:bodyPr>
          <a:lstStyle/>
          <a:p>
            <a:pPr marL="2459038" indent="-2459038" algn="l"/>
            <a:r>
              <a:rPr lang="en-US" sz="2400" b="1">
                <a:solidFill>
                  <a:srgbClr val="000000"/>
                </a:solidFill>
                <a:effectLst/>
                <a:latin typeface="Times New Roman" panose="02020603050405020304" pitchFamily="18" charset="0"/>
                <a:cs typeface="+mj-cs"/>
              </a:rPr>
              <a:t>• </a:t>
            </a:r>
            <a:r>
              <a:rPr lang="en-US" sz="2400" b="1" i="0" u="none" strike="noStrike">
                <a:solidFill>
                  <a:srgbClr val="000000"/>
                </a:solidFill>
                <a:effectLst/>
                <a:latin typeface="Times New Roman" panose="02020603050405020304" pitchFamily="18" charset="0"/>
                <a:cs typeface="+mj-cs"/>
              </a:rPr>
              <a:t>Algorithm Used:</a:t>
            </a:r>
            <a:r>
              <a:rPr lang="en-US" sz="2400" i="0" u="none" strike="noStrike">
                <a:solidFill>
                  <a:srgbClr val="000000"/>
                </a:solidFill>
                <a:effectLst/>
                <a:latin typeface="Times New Roman" panose="02020603050405020304" pitchFamily="18" charset="0"/>
                <a:cs typeface="+mj-cs"/>
              </a:rPr>
              <a:t> </a:t>
            </a:r>
            <a:r>
              <a:rPr lang="en-US" sz="2200" i="0" u="none" strike="noStrike">
                <a:solidFill>
                  <a:srgbClr val="000000"/>
                </a:solidFill>
                <a:effectLst/>
                <a:latin typeface="Times New Roman" panose="02020603050405020304" pitchFamily="18" charset="0"/>
                <a:cs typeface="+mj-cs"/>
              </a:rPr>
              <a:t>Multinomial Naive Bayes</a:t>
            </a:r>
            <a:r>
              <a:rPr lang="en-US" sz="2200">
                <a:solidFill>
                  <a:srgbClr val="000000"/>
                </a:solidFill>
                <a:latin typeface="Times New Roman" panose="02020603050405020304" pitchFamily="18" charset="0"/>
                <a:cs typeface="+mj-cs"/>
              </a:rPr>
              <a:t> </a:t>
            </a:r>
            <a:r>
              <a:rPr lang="en-US" sz="2200" i="0" u="none" strike="noStrike">
                <a:solidFill>
                  <a:srgbClr val="000000"/>
                </a:solidFill>
                <a:effectLst/>
                <a:latin typeface="Times New Roman" panose="02020603050405020304" pitchFamily="18" charset="0"/>
                <a:cs typeface="Times New Roman" panose="02020603050405020304" pitchFamily="18" charset="0"/>
              </a:rPr>
              <a:t>,</a:t>
            </a:r>
            <a:r>
              <a:rPr lang="en-US" sz="2200">
                <a:latin typeface="Times New Roman" panose="02020603050405020304" pitchFamily="18" charset="0"/>
                <a:cs typeface="Times New Roman" panose="02020603050405020304" pitchFamily="18" charset="0"/>
              </a:rPr>
              <a:t>which is suitable for text classification problems.</a:t>
            </a:r>
          </a:p>
          <a:p>
            <a:pPr algn="l"/>
            <a:endParaRPr lang="en-US" sz="2400" i="0" u="none" strike="noStrike">
              <a:solidFill>
                <a:srgbClr val="000000"/>
              </a:solidFill>
              <a:effectLst/>
              <a:latin typeface="Times New Roman" panose="02020603050405020304" pitchFamily="18" charset="0"/>
              <a:cs typeface="+mj-cs"/>
            </a:endParaRPr>
          </a:p>
          <a:p>
            <a:pPr algn="l"/>
            <a:r>
              <a:rPr lang="en-US" sz="2400" b="1">
                <a:solidFill>
                  <a:srgbClr val="000000"/>
                </a:solidFill>
                <a:effectLst/>
                <a:latin typeface="Times New Roman" panose="02020603050405020304" pitchFamily="18" charset="0"/>
                <a:cs typeface="+mj-cs"/>
              </a:rPr>
              <a:t>• </a:t>
            </a:r>
            <a:r>
              <a:rPr lang="en-US" sz="2400" b="1" i="0" u="none" strike="noStrike">
                <a:solidFill>
                  <a:srgbClr val="000000"/>
                </a:solidFill>
                <a:effectLst/>
                <a:latin typeface="Times New Roman" panose="02020603050405020304" pitchFamily="18" charset="0"/>
                <a:cs typeface="+mj-cs"/>
              </a:rPr>
              <a:t>Training Approach:</a:t>
            </a:r>
            <a:r>
              <a:rPr lang="en-US" sz="2400" i="0" u="none" strike="noStrike">
                <a:solidFill>
                  <a:srgbClr val="000000"/>
                </a:solidFill>
                <a:effectLst/>
                <a:latin typeface="Times New Roman" panose="02020603050405020304" pitchFamily="18" charset="0"/>
                <a:cs typeface="+mj-cs"/>
              </a:rPr>
              <a:t> </a:t>
            </a:r>
            <a:r>
              <a:rPr lang="en-US" sz="2200" i="0" u="none" strike="noStrike">
                <a:solidFill>
                  <a:srgbClr val="000000"/>
                </a:solidFill>
                <a:effectLst/>
                <a:latin typeface="Times New Roman" panose="02020603050405020304" pitchFamily="18" charset="0"/>
                <a:cs typeface="+mj-cs"/>
              </a:rPr>
              <a:t>Grid search to find the optimal hyperparameters for the model.</a:t>
            </a:r>
          </a:p>
          <a:p>
            <a:pPr algn="l"/>
            <a:endParaRPr lang="en-US" sz="2400" i="0" u="none" strike="noStrike">
              <a:solidFill>
                <a:srgbClr val="000000"/>
              </a:solidFill>
              <a:effectLst/>
              <a:latin typeface="Times New Roman" panose="02020603050405020304" pitchFamily="18" charset="0"/>
              <a:cs typeface="+mj-cs"/>
            </a:endParaRPr>
          </a:p>
          <a:p>
            <a:pPr algn="l"/>
            <a:r>
              <a:rPr lang="en-US" sz="2400" b="1">
                <a:solidFill>
                  <a:srgbClr val="000000"/>
                </a:solidFill>
                <a:effectLst/>
                <a:latin typeface="Times New Roman" panose="02020603050405020304" pitchFamily="18" charset="0"/>
                <a:cs typeface="+mj-cs"/>
              </a:rPr>
              <a:t>• </a:t>
            </a:r>
            <a:r>
              <a:rPr lang="en-US" sz="2400" b="1" i="0" u="none" strike="noStrike">
                <a:solidFill>
                  <a:srgbClr val="000000"/>
                </a:solidFill>
                <a:effectLst/>
                <a:latin typeface="Times New Roman" panose="02020603050405020304" pitchFamily="18" charset="0"/>
                <a:cs typeface="+mj-cs"/>
              </a:rPr>
              <a:t>Key Metrics:</a:t>
            </a:r>
          </a:p>
          <a:p>
            <a:pPr lvl="1" algn="l"/>
            <a:r>
              <a:rPr lang="en-US" sz="2400" i="0" u="none" strike="noStrike">
                <a:solidFill>
                  <a:srgbClr val="000000"/>
                </a:solidFill>
                <a:effectLst/>
                <a:highlight>
                  <a:srgbClr val="FFFF00"/>
                </a:highlight>
                <a:latin typeface="Times New Roman" panose="02020603050405020304" pitchFamily="18" charset="0"/>
                <a:cs typeface="+mj-cs"/>
              </a:rPr>
              <a:t>Accuracy:</a:t>
            </a:r>
            <a:r>
              <a:rPr lang="en-US" sz="2400" i="0" u="none" strike="noStrike">
                <a:solidFill>
                  <a:srgbClr val="000000"/>
                </a:solidFill>
                <a:effectLst/>
                <a:latin typeface="Times New Roman" panose="02020603050405020304" pitchFamily="18" charset="0"/>
                <a:cs typeface="+mj-cs"/>
              </a:rPr>
              <a:t> 0.9732658959537</a:t>
            </a:r>
          </a:p>
          <a:p>
            <a:pPr lvl="1" algn="l"/>
            <a:r>
              <a:rPr lang="en-US" sz="2400" i="0" u="none" strike="noStrike">
                <a:solidFill>
                  <a:srgbClr val="000000"/>
                </a:solidFill>
                <a:effectLst/>
                <a:highlight>
                  <a:srgbClr val="FFFF00"/>
                </a:highlight>
                <a:latin typeface="Times New Roman" panose="02020603050405020304" pitchFamily="18" charset="0"/>
                <a:cs typeface="+mj-cs"/>
              </a:rPr>
              <a:t>F1 score: </a:t>
            </a:r>
            <a:r>
              <a:rPr lang="en-US" sz="2400" i="0" u="none" strike="noStrike">
                <a:solidFill>
                  <a:srgbClr val="000000"/>
                </a:solidFill>
                <a:effectLst/>
                <a:latin typeface="Times New Roman" panose="02020603050405020304" pitchFamily="18" charset="0"/>
                <a:cs typeface="+mj-cs"/>
              </a:rPr>
              <a:t>0.97322159522204 </a:t>
            </a:r>
          </a:p>
          <a:p>
            <a:pPr lvl="1" algn="l"/>
            <a:r>
              <a:rPr lang="en-US" sz="2400" i="0" u="none" strike="noStrike">
                <a:solidFill>
                  <a:srgbClr val="000000"/>
                </a:solidFill>
                <a:effectLst/>
                <a:highlight>
                  <a:srgbClr val="FFFF00"/>
                </a:highlight>
                <a:latin typeface="Times New Roman" panose="02020603050405020304" pitchFamily="18" charset="0"/>
                <a:cs typeface="+mj-cs"/>
              </a:rPr>
              <a:t>Recall:</a:t>
            </a:r>
            <a:r>
              <a:rPr lang="en-US" sz="2400" i="0" u="none" strike="noStrike">
                <a:solidFill>
                  <a:srgbClr val="000000"/>
                </a:solidFill>
                <a:effectLst/>
                <a:latin typeface="Times New Roman" panose="02020603050405020304" pitchFamily="18" charset="0"/>
                <a:cs typeface="+mj-cs"/>
              </a:rPr>
              <a:t> 0.9732658959537572 </a:t>
            </a:r>
          </a:p>
          <a:p>
            <a:pPr lvl="1" algn="l"/>
            <a:r>
              <a:rPr lang="en-US" sz="2400" i="0" u="none" strike="noStrike">
                <a:solidFill>
                  <a:srgbClr val="000000"/>
                </a:solidFill>
                <a:effectLst/>
                <a:highlight>
                  <a:srgbClr val="FFFF00"/>
                </a:highlight>
                <a:latin typeface="Times New Roman" panose="02020603050405020304" pitchFamily="18" charset="0"/>
                <a:cs typeface="+mj-cs"/>
              </a:rPr>
              <a:t>Precision:</a:t>
            </a:r>
            <a:r>
              <a:rPr lang="en-US" sz="2400" i="0" u="none" strike="noStrike">
                <a:solidFill>
                  <a:srgbClr val="000000"/>
                </a:solidFill>
                <a:effectLst/>
                <a:latin typeface="Times New Roman" panose="02020603050405020304" pitchFamily="18" charset="0"/>
                <a:cs typeface="+mj-cs"/>
              </a:rPr>
              <a:t> 0.97335452640353</a:t>
            </a:r>
          </a:p>
        </p:txBody>
      </p:sp>
      <p:pic>
        <p:nvPicPr>
          <p:cNvPr id="4" name="Picture 3" descr="A screenshot of a chart">
            <a:extLst>
              <a:ext uri="{FF2B5EF4-FFF2-40B4-BE49-F238E27FC236}">
                <a16:creationId xmlns:a16="http://schemas.microsoft.com/office/drawing/2014/main" id="{B18E8C90-81D7-E5E8-F6E2-D3D92ED37BF6}"/>
              </a:ext>
            </a:extLst>
          </p:cNvPr>
          <p:cNvPicPr>
            <a:picLocks noChangeAspect="1"/>
          </p:cNvPicPr>
          <p:nvPr/>
        </p:nvPicPr>
        <p:blipFill>
          <a:blip r:embed="rId2"/>
          <a:stretch>
            <a:fillRect/>
          </a:stretch>
        </p:blipFill>
        <p:spPr>
          <a:xfrm>
            <a:off x="8292552" y="3780598"/>
            <a:ext cx="2852968" cy="2271666"/>
          </a:xfrm>
          <a:prstGeom prst="rect">
            <a:avLst/>
          </a:prstGeom>
        </p:spPr>
      </p:pic>
      <p:pic>
        <p:nvPicPr>
          <p:cNvPr id="5" name="Picture 4">
            <a:extLst>
              <a:ext uri="{FF2B5EF4-FFF2-40B4-BE49-F238E27FC236}">
                <a16:creationId xmlns:a16="http://schemas.microsoft.com/office/drawing/2014/main" id="{26C64B4E-B7D3-3526-3BF4-36D6355F41FF}"/>
              </a:ext>
            </a:extLst>
          </p:cNvPr>
          <p:cNvPicPr>
            <a:picLocks noChangeAspect="1"/>
          </p:cNvPicPr>
          <p:nvPr/>
        </p:nvPicPr>
        <p:blipFill>
          <a:blip r:embed="rId3"/>
          <a:srcRect/>
          <a:stretch/>
        </p:blipFill>
        <p:spPr>
          <a:xfrm>
            <a:off x="4900378" y="3780598"/>
            <a:ext cx="2980524" cy="2391602"/>
          </a:xfrm>
          <a:prstGeom prst="rect">
            <a:avLst/>
          </a:prstGeom>
        </p:spPr>
      </p:pic>
      <p:sp>
        <p:nvSpPr>
          <p:cNvPr id="7" name="Slide Number Placeholder 6">
            <a:extLst>
              <a:ext uri="{FF2B5EF4-FFF2-40B4-BE49-F238E27FC236}">
                <a16:creationId xmlns:a16="http://schemas.microsoft.com/office/drawing/2014/main" id="{34ECF20F-DCD0-D797-4966-354D1D9C40E0}"/>
              </a:ext>
            </a:extLst>
          </p:cNvPr>
          <p:cNvSpPr>
            <a:spLocks noGrp="1"/>
          </p:cNvSpPr>
          <p:nvPr>
            <p:ph type="sldNum" sz="quarter" idx="12"/>
          </p:nvPr>
        </p:nvSpPr>
        <p:spPr/>
        <p:txBody>
          <a:bodyPr>
            <a:normAutofit lnSpcReduction="10000"/>
          </a:bodyPr>
          <a:lstStyle/>
          <a:p>
            <a:fld id="{AE47B249-25CB-42A7-BAE8-58FB55F23276}" type="slidenum">
              <a:rPr lang="en-US" smtClean="0"/>
              <a:t>25</a:t>
            </a:fld>
            <a:endParaRPr lang="en-US"/>
          </a:p>
        </p:txBody>
      </p:sp>
    </p:spTree>
    <p:extLst>
      <p:ext uri="{BB962C8B-B14F-4D97-AF65-F5344CB8AC3E}">
        <p14:creationId xmlns:p14="http://schemas.microsoft.com/office/powerpoint/2010/main" val="1529181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41B4EE-C6B4-6B0D-4A41-C441418D64EB}"/>
              </a:ext>
            </a:extLst>
          </p:cNvPr>
          <p:cNvSpPr txBox="1"/>
          <p:nvPr/>
        </p:nvSpPr>
        <p:spPr>
          <a:xfrm>
            <a:off x="386079" y="318254"/>
            <a:ext cx="7731761" cy="553998"/>
          </a:xfrm>
          <a:prstGeom prst="rect">
            <a:avLst/>
          </a:prstGeom>
          <a:noFill/>
        </p:spPr>
        <p:txBody>
          <a:bodyPr wrap="square">
            <a:spAutoFit/>
          </a:bodyPr>
          <a:lstStyle/>
          <a:p>
            <a:r>
              <a:rPr lang="en-US" sz="3000" u="sng">
                <a:solidFill>
                  <a:srgbClr val="002060"/>
                </a:solidFill>
                <a:latin typeface="ADLaM Display" panose="02010000000000000000" pitchFamily="2" charset="0"/>
                <a:ea typeface="ADLaM Display" panose="02010000000000000000" pitchFamily="2" charset="0"/>
                <a:cs typeface="ADLaM Display" panose="02010000000000000000" pitchFamily="2" charset="0"/>
              </a:rPr>
              <a:t>Model 2: Support Vector Classifier (SVC)</a:t>
            </a:r>
          </a:p>
        </p:txBody>
      </p:sp>
      <p:sp>
        <p:nvSpPr>
          <p:cNvPr id="3" name="TextBox 2">
            <a:extLst>
              <a:ext uri="{FF2B5EF4-FFF2-40B4-BE49-F238E27FC236}">
                <a16:creationId xmlns:a16="http://schemas.microsoft.com/office/drawing/2014/main" id="{DEE8C1FD-6F95-F894-79FF-B4351F195575}"/>
              </a:ext>
            </a:extLst>
          </p:cNvPr>
          <p:cNvSpPr txBox="1"/>
          <p:nvPr/>
        </p:nvSpPr>
        <p:spPr>
          <a:xfrm>
            <a:off x="650240" y="1513840"/>
            <a:ext cx="10088880" cy="4124206"/>
          </a:xfrm>
          <a:prstGeom prst="rect">
            <a:avLst/>
          </a:prstGeom>
          <a:noFill/>
        </p:spPr>
        <p:txBody>
          <a:bodyPr wrap="square" rtlCol="0">
            <a:spAutoFit/>
          </a:bodyPr>
          <a:lstStyle/>
          <a:p>
            <a:pPr marL="2459038" indent="-2459038" algn="l"/>
            <a:r>
              <a:rPr lang="en-US" sz="2400" b="1">
                <a:solidFill>
                  <a:srgbClr val="000000"/>
                </a:solidFill>
                <a:effectLst/>
                <a:latin typeface="Times New Roman" panose="02020603050405020304" pitchFamily="18" charset="0"/>
                <a:cs typeface="+mj-cs"/>
              </a:rPr>
              <a:t>• </a:t>
            </a:r>
            <a:r>
              <a:rPr lang="en-US" sz="2400" b="1" i="0" u="none" strike="noStrike">
                <a:solidFill>
                  <a:srgbClr val="000000"/>
                </a:solidFill>
                <a:effectLst/>
                <a:latin typeface="Times New Roman" panose="02020603050405020304" pitchFamily="18" charset="0"/>
                <a:cs typeface="+mj-cs"/>
              </a:rPr>
              <a:t>Algorithm Used:</a:t>
            </a:r>
            <a:r>
              <a:rPr lang="en-US" sz="2400" i="0" u="none" strike="noStrike">
                <a:solidFill>
                  <a:srgbClr val="000000"/>
                </a:solidFill>
                <a:effectLst/>
                <a:latin typeface="Times New Roman" panose="02020603050405020304" pitchFamily="18" charset="0"/>
                <a:cs typeface="+mj-cs"/>
              </a:rPr>
              <a:t> </a:t>
            </a:r>
            <a:r>
              <a:rPr lang="en-US" sz="2200">
                <a:latin typeface="Times New Roman" panose="02020603050405020304" pitchFamily="18" charset="0"/>
                <a:cs typeface="Times New Roman" panose="02020603050405020304" pitchFamily="18" charset="0"/>
              </a:rPr>
              <a:t>SVC with an RBF (Radial Basis Function) kernel, which is effective in high-dimensional spaces.</a:t>
            </a:r>
          </a:p>
          <a:p>
            <a:pPr algn="l"/>
            <a:endParaRPr lang="en-US" sz="2400" i="0" u="none" strike="noStrike">
              <a:solidFill>
                <a:srgbClr val="000000"/>
              </a:solidFill>
              <a:effectLst/>
              <a:latin typeface="Times New Roman" panose="02020603050405020304" pitchFamily="18" charset="0"/>
              <a:cs typeface="+mj-cs"/>
            </a:endParaRPr>
          </a:p>
          <a:p>
            <a:pPr marL="2803525" indent="-2803525" algn="l"/>
            <a:r>
              <a:rPr lang="en-US" sz="2400" b="1">
                <a:solidFill>
                  <a:srgbClr val="000000"/>
                </a:solidFill>
                <a:effectLst/>
                <a:latin typeface="Times New Roman" panose="02020603050405020304" pitchFamily="18" charset="0"/>
                <a:cs typeface="+mj-cs"/>
              </a:rPr>
              <a:t>• </a:t>
            </a:r>
            <a:r>
              <a:rPr lang="en-US" sz="2400" b="1" i="0" u="none" strike="noStrike">
                <a:solidFill>
                  <a:srgbClr val="000000"/>
                </a:solidFill>
                <a:effectLst/>
                <a:latin typeface="Times New Roman" panose="02020603050405020304" pitchFamily="18" charset="0"/>
                <a:cs typeface="+mj-cs"/>
              </a:rPr>
              <a:t>Training Approach:</a:t>
            </a:r>
            <a:r>
              <a:rPr lang="en-US" sz="2400"/>
              <a:t> </a:t>
            </a:r>
            <a:r>
              <a:rPr lang="en-US" sz="2200">
                <a:latin typeface="Times New Roman" panose="02020603050405020304" pitchFamily="18" charset="0"/>
                <a:cs typeface="Times New Roman" panose="02020603050405020304" pitchFamily="18" charset="0"/>
              </a:rPr>
              <a:t>Grid search was used here as well to ensure the model was fine-tuned for optimal results.</a:t>
            </a:r>
            <a:endParaRPr lang="en-US" sz="2200" i="0" u="none" strike="noStrike">
              <a:solidFill>
                <a:srgbClr val="000000"/>
              </a:solidFill>
              <a:effectLst/>
              <a:latin typeface="Times New Roman" panose="02020603050405020304" pitchFamily="18" charset="0"/>
              <a:cs typeface="Times New Roman" panose="02020603050405020304" pitchFamily="18" charset="0"/>
            </a:endParaRPr>
          </a:p>
          <a:p>
            <a:pPr algn="l"/>
            <a:endParaRPr lang="en-US" sz="2400" i="0" u="none" strike="noStrike">
              <a:solidFill>
                <a:srgbClr val="000000"/>
              </a:solidFill>
              <a:effectLst/>
              <a:latin typeface="Times New Roman" panose="02020603050405020304" pitchFamily="18" charset="0"/>
              <a:cs typeface="+mj-cs"/>
            </a:endParaRPr>
          </a:p>
          <a:p>
            <a:pPr algn="l"/>
            <a:r>
              <a:rPr lang="en-US" sz="2400" b="1">
                <a:solidFill>
                  <a:srgbClr val="000000"/>
                </a:solidFill>
                <a:effectLst/>
                <a:latin typeface="Times New Roman" panose="02020603050405020304" pitchFamily="18" charset="0"/>
                <a:cs typeface="+mj-cs"/>
              </a:rPr>
              <a:t>• </a:t>
            </a:r>
            <a:r>
              <a:rPr lang="en-US" sz="2400" b="1" i="0" u="none" strike="noStrike">
                <a:solidFill>
                  <a:srgbClr val="000000"/>
                </a:solidFill>
                <a:effectLst/>
                <a:latin typeface="Times New Roman" panose="02020603050405020304" pitchFamily="18" charset="0"/>
                <a:cs typeface="+mj-cs"/>
              </a:rPr>
              <a:t>Key Metrics:</a:t>
            </a:r>
          </a:p>
          <a:p>
            <a:pPr lvl="1" algn="l"/>
            <a:r>
              <a:rPr lang="en-US" sz="2400" i="0" u="none" strike="noStrike">
                <a:solidFill>
                  <a:srgbClr val="000000"/>
                </a:solidFill>
                <a:effectLst/>
                <a:highlight>
                  <a:srgbClr val="FFFF00"/>
                </a:highlight>
                <a:latin typeface="Times New Roman" panose="02020603050405020304" pitchFamily="18" charset="0"/>
                <a:cs typeface="+mj-cs"/>
              </a:rPr>
              <a:t>Accuracy:</a:t>
            </a:r>
            <a:r>
              <a:rPr lang="en-US" sz="2400" i="0" u="none" strike="noStrike">
                <a:solidFill>
                  <a:srgbClr val="000000"/>
                </a:solidFill>
                <a:effectLst/>
                <a:latin typeface="Times New Roman" panose="02020603050405020304" pitchFamily="18" charset="0"/>
                <a:cs typeface="+mj-cs"/>
              </a:rPr>
              <a:t> </a:t>
            </a:r>
            <a:r>
              <a:rPr lang="en-US" sz="2400" i="0" u="none" strike="noStrike">
                <a:solidFill>
                  <a:srgbClr val="000000"/>
                </a:solidFill>
                <a:effectLst/>
                <a:latin typeface="Times New Roman" panose="02020603050405020304" pitchFamily="18" charset="0"/>
                <a:cs typeface="Times New Roman" panose="02020603050405020304" pitchFamily="18" charset="0"/>
              </a:rPr>
              <a:t>0.986271676300</a:t>
            </a:r>
            <a:endParaRPr lang="en-US" sz="2400" i="0" u="none" strike="noStrike">
              <a:solidFill>
                <a:srgbClr val="000000"/>
              </a:solidFill>
              <a:effectLst/>
              <a:latin typeface="Times New Roman" panose="02020603050405020304" pitchFamily="18" charset="0"/>
              <a:cs typeface="+mj-cs"/>
            </a:endParaRPr>
          </a:p>
          <a:p>
            <a:pPr lvl="1" algn="l"/>
            <a:r>
              <a:rPr lang="en-US" sz="2400" i="0" u="none" strike="noStrike">
                <a:solidFill>
                  <a:srgbClr val="000000"/>
                </a:solidFill>
                <a:effectLst/>
                <a:highlight>
                  <a:srgbClr val="FFFF00"/>
                </a:highlight>
                <a:latin typeface="Times New Roman" panose="02020603050405020304" pitchFamily="18" charset="0"/>
                <a:cs typeface="+mj-cs"/>
              </a:rPr>
              <a:t>F1 score:</a:t>
            </a:r>
            <a:r>
              <a:rPr lang="en-US" sz="2400" i="0" u="none" strike="noStrike">
                <a:solidFill>
                  <a:srgbClr val="000000"/>
                </a:solidFill>
                <a:effectLst/>
                <a:latin typeface="Times New Roman" panose="02020603050405020304" pitchFamily="18" charset="0"/>
                <a:cs typeface="+mj-cs"/>
              </a:rPr>
              <a:t> </a:t>
            </a:r>
            <a:r>
              <a:rPr lang="en-US" sz="2400" i="0" u="none" strike="noStrike">
                <a:solidFill>
                  <a:srgbClr val="000000"/>
                </a:solidFill>
                <a:effectLst/>
                <a:latin typeface="Times New Roman" panose="02020603050405020304" pitchFamily="18" charset="0"/>
                <a:cs typeface="Times New Roman" panose="02020603050405020304" pitchFamily="18" charset="0"/>
              </a:rPr>
              <a:t>0.9862597549434</a:t>
            </a:r>
            <a:r>
              <a:rPr lang="en-US" sz="2400" i="0" u="none" strike="noStrike">
                <a:solidFill>
                  <a:srgbClr val="000000"/>
                </a:solidFill>
                <a:effectLst/>
                <a:latin typeface="Times New Roman" panose="02020603050405020304" pitchFamily="18" charset="0"/>
                <a:cs typeface="+mj-cs"/>
              </a:rPr>
              <a:t> </a:t>
            </a:r>
          </a:p>
          <a:p>
            <a:pPr lvl="1" algn="l"/>
            <a:r>
              <a:rPr lang="en-US" sz="2400" i="0" u="none" strike="noStrike">
                <a:solidFill>
                  <a:srgbClr val="000000"/>
                </a:solidFill>
                <a:effectLst/>
                <a:highlight>
                  <a:srgbClr val="FFFF00"/>
                </a:highlight>
                <a:latin typeface="Times New Roman" panose="02020603050405020304" pitchFamily="18" charset="0"/>
                <a:cs typeface="+mj-cs"/>
              </a:rPr>
              <a:t>Recall:</a:t>
            </a:r>
            <a:r>
              <a:rPr lang="en-US" sz="2400" i="0" u="none" strike="noStrike">
                <a:solidFill>
                  <a:srgbClr val="000000"/>
                </a:solidFill>
                <a:effectLst/>
                <a:latin typeface="Times New Roman" panose="02020603050405020304" pitchFamily="18" charset="0"/>
                <a:cs typeface="+mj-cs"/>
              </a:rPr>
              <a:t> </a:t>
            </a:r>
            <a:r>
              <a:rPr lang="en-US" sz="2400" i="0" u="none" strike="noStrike">
                <a:solidFill>
                  <a:srgbClr val="000000"/>
                </a:solidFill>
                <a:effectLst/>
                <a:latin typeface="Times New Roman" panose="02020603050405020304" pitchFamily="18" charset="0"/>
                <a:cs typeface="Times New Roman" panose="02020603050405020304" pitchFamily="18" charset="0"/>
              </a:rPr>
              <a:t>0.986271676300578</a:t>
            </a:r>
            <a:r>
              <a:rPr lang="en-US" sz="2400" i="0" u="none" strike="noStrike">
                <a:solidFill>
                  <a:srgbClr val="000000"/>
                </a:solidFill>
                <a:effectLst/>
                <a:latin typeface="Times New Roman" panose="02020603050405020304" pitchFamily="18" charset="0"/>
                <a:cs typeface="+mj-cs"/>
              </a:rPr>
              <a:t> </a:t>
            </a:r>
          </a:p>
          <a:p>
            <a:pPr lvl="1" algn="l"/>
            <a:r>
              <a:rPr lang="en-US" sz="2400" i="0" u="none" strike="noStrike">
                <a:solidFill>
                  <a:srgbClr val="000000"/>
                </a:solidFill>
                <a:effectLst/>
                <a:highlight>
                  <a:srgbClr val="FFFF00"/>
                </a:highlight>
                <a:latin typeface="Times New Roman" panose="02020603050405020304" pitchFamily="18" charset="0"/>
                <a:cs typeface="+mj-cs"/>
              </a:rPr>
              <a:t>Precision:</a:t>
            </a:r>
            <a:r>
              <a:rPr lang="en-US" sz="2400" i="0" u="none" strike="noStrike">
                <a:solidFill>
                  <a:srgbClr val="000000"/>
                </a:solidFill>
                <a:effectLst/>
                <a:latin typeface="Times New Roman" panose="02020603050405020304" pitchFamily="18" charset="0"/>
                <a:cs typeface="+mj-cs"/>
              </a:rPr>
              <a:t> </a:t>
            </a:r>
            <a:r>
              <a:rPr lang="en-US" sz="2400" i="0" u="none" strike="noStrike">
                <a:solidFill>
                  <a:srgbClr val="000000"/>
                </a:solidFill>
                <a:effectLst/>
                <a:latin typeface="Times New Roman" panose="02020603050405020304" pitchFamily="18" charset="0"/>
                <a:cs typeface="Times New Roman" panose="02020603050405020304" pitchFamily="18" charset="0"/>
              </a:rPr>
              <a:t>0.9862997895392</a:t>
            </a:r>
            <a:endParaRPr lang="en-US" sz="2400" i="0" u="none" strike="noStrike">
              <a:solidFill>
                <a:srgbClr val="000000"/>
              </a:solidFill>
              <a:effectLst/>
              <a:latin typeface="Times New Roman" panose="02020603050405020304" pitchFamily="18" charset="0"/>
              <a:cs typeface="+mj-cs"/>
            </a:endParaRPr>
          </a:p>
        </p:txBody>
      </p:sp>
      <p:pic>
        <p:nvPicPr>
          <p:cNvPr id="4" name="Picture 3" descr="A screenshot of a color chart&#10;&#10;Description automatically generated">
            <a:extLst>
              <a:ext uri="{FF2B5EF4-FFF2-40B4-BE49-F238E27FC236}">
                <a16:creationId xmlns:a16="http://schemas.microsoft.com/office/drawing/2014/main" id="{6990AB62-A672-773F-BA82-108D89C91B0A}"/>
              </a:ext>
            </a:extLst>
          </p:cNvPr>
          <p:cNvPicPr>
            <a:picLocks noChangeAspect="1"/>
          </p:cNvPicPr>
          <p:nvPr/>
        </p:nvPicPr>
        <p:blipFill>
          <a:blip r:embed="rId2"/>
          <a:stretch>
            <a:fillRect/>
          </a:stretch>
        </p:blipFill>
        <p:spPr>
          <a:xfrm>
            <a:off x="8117840" y="3802658"/>
            <a:ext cx="3009318" cy="2369542"/>
          </a:xfrm>
          <a:prstGeom prst="rect">
            <a:avLst/>
          </a:prstGeom>
        </p:spPr>
      </p:pic>
      <p:pic>
        <p:nvPicPr>
          <p:cNvPr id="5" name="Picture 4">
            <a:extLst>
              <a:ext uri="{FF2B5EF4-FFF2-40B4-BE49-F238E27FC236}">
                <a16:creationId xmlns:a16="http://schemas.microsoft.com/office/drawing/2014/main" id="{666D9A88-C38C-25B1-0236-C49A7C88769F}"/>
              </a:ext>
            </a:extLst>
          </p:cNvPr>
          <p:cNvPicPr>
            <a:picLocks noChangeAspect="1"/>
          </p:cNvPicPr>
          <p:nvPr/>
        </p:nvPicPr>
        <p:blipFill>
          <a:blip r:embed="rId3"/>
          <a:srcRect/>
          <a:stretch/>
        </p:blipFill>
        <p:spPr>
          <a:xfrm>
            <a:off x="4813604" y="3802658"/>
            <a:ext cx="2924890" cy="2346960"/>
          </a:xfrm>
          <a:prstGeom prst="rect">
            <a:avLst/>
          </a:prstGeom>
        </p:spPr>
      </p:pic>
      <p:sp>
        <p:nvSpPr>
          <p:cNvPr id="7" name="Slide Number Placeholder 6">
            <a:extLst>
              <a:ext uri="{FF2B5EF4-FFF2-40B4-BE49-F238E27FC236}">
                <a16:creationId xmlns:a16="http://schemas.microsoft.com/office/drawing/2014/main" id="{1CCEE382-5386-2536-2FAA-BB67BEC7B0CC}"/>
              </a:ext>
            </a:extLst>
          </p:cNvPr>
          <p:cNvSpPr>
            <a:spLocks noGrp="1"/>
          </p:cNvSpPr>
          <p:nvPr>
            <p:ph type="sldNum" sz="quarter" idx="12"/>
          </p:nvPr>
        </p:nvSpPr>
        <p:spPr/>
        <p:txBody>
          <a:bodyPr>
            <a:normAutofit lnSpcReduction="10000"/>
          </a:bodyPr>
          <a:lstStyle/>
          <a:p>
            <a:fld id="{AE47B249-25CB-42A7-BAE8-58FB55F23276}" type="slidenum">
              <a:rPr lang="en-US" smtClean="0"/>
              <a:t>26</a:t>
            </a:fld>
            <a:endParaRPr lang="en-US"/>
          </a:p>
        </p:txBody>
      </p:sp>
    </p:spTree>
    <p:extLst>
      <p:ext uri="{BB962C8B-B14F-4D97-AF65-F5344CB8AC3E}">
        <p14:creationId xmlns:p14="http://schemas.microsoft.com/office/powerpoint/2010/main" val="1929272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29F5EC-8C24-F3EC-090F-414B61D31FE4}"/>
              </a:ext>
            </a:extLst>
          </p:cNvPr>
          <p:cNvSpPr txBox="1"/>
          <p:nvPr/>
        </p:nvSpPr>
        <p:spPr>
          <a:xfrm>
            <a:off x="2184400" y="369054"/>
            <a:ext cx="7823200" cy="630942"/>
          </a:xfrm>
          <a:prstGeom prst="rect">
            <a:avLst/>
          </a:prstGeom>
          <a:noFill/>
        </p:spPr>
        <p:txBody>
          <a:bodyPr wrap="square">
            <a:spAutoFit/>
          </a:bodyPr>
          <a:lstStyle/>
          <a:p>
            <a:pPr algn="ctr"/>
            <a:r>
              <a:rPr lang="en-US" sz="3500">
                <a:solidFill>
                  <a:srgbClr val="002060"/>
                </a:solidFill>
                <a:latin typeface="ADLaM Display" panose="02010000000000000000" pitchFamily="2" charset="0"/>
                <a:ea typeface="ADLaM Display" panose="02010000000000000000" pitchFamily="2" charset="0"/>
                <a:cs typeface="ADLaM Display" panose="02010000000000000000" pitchFamily="2" charset="0"/>
              </a:rPr>
              <a:t>Comparison of Model Performance</a:t>
            </a:r>
            <a:endParaRPr lang="en-US" sz="3500"/>
          </a:p>
        </p:txBody>
      </p:sp>
      <p:pic>
        <p:nvPicPr>
          <p:cNvPr id="4" name="Picture 3" descr="A graph of a bar chart">
            <a:extLst>
              <a:ext uri="{FF2B5EF4-FFF2-40B4-BE49-F238E27FC236}">
                <a16:creationId xmlns:a16="http://schemas.microsoft.com/office/drawing/2014/main" id="{1C162BD9-88F7-752B-1FED-5BA5B925E118}"/>
              </a:ext>
            </a:extLst>
          </p:cNvPr>
          <p:cNvPicPr>
            <a:picLocks noChangeAspect="1"/>
          </p:cNvPicPr>
          <p:nvPr/>
        </p:nvPicPr>
        <p:blipFill>
          <a:blip r:embed="rId2"/>
          <a:stretch>
            <a:fillRect/>
          </a:stretch>
        </p:blipFill>
        <p:spPr>
          <a:xfrm>
            <a:off x="118342" y="1867178"/>
            <a:ext cx="3578340" cy="2733334"/>
          </a:xfrm>
          <a:prstGeom prst="rect">
            <a:avLst/>
          </a:prstGeom>
        </p:spPr>
      </p:pic>
      <p:pic>
        <p:nvPicPr>
          <p:cNvPr id="5" name="Picture 4" descr="A graph of different sizes and colors">
            <a:extLst>
              <a:ext uri="{FF2B5EF4-FFF2-40B4-BE49-F238E27FC236}">
                <a16:creationId xmlns:a16="http://schemas.microsoft.com/office/drawing/2014/main" id="{D155AD64-DE61-F6CB-E23C-E8CD5D7493CB}"/>
              </a:ext>
            </a:extLst>
          </p:cNvPr>
          <p:cNvPicPr>
            <a:picLocks noChangeAspect="1"/>
          </p:cNvPicPr>
          <p:nvPr/>
        </p:nvPicPr>
        <p:blipFill>
          <a:blip r:embed="rId3"/>
          <a:stretch>
            <a:fillRect/>
          </a:stretch>
        </p:blipFill>
        <p:spPr>
          <a:xfrm>
            <a:off x="4036121" y="1817132"/>
            <a:ext cx="3425058" cy="2783380"/>
          </a:xfrm>
          <a:prstGeom prst="rect">
            <a:avLst/>
          </a:prstGeom>
        </p:spPr>
      </p:pic>
      <p:pic>
        <p:nvPicPr>
          <p:cNvPr id="6" name="Picture 5" descr="A graph with a line and a point">
            <a:extLst>
              <a:ext uri="{FF2B5EF4-FFF2-40B4-BE49-F238E27FC236}">
                <a16:creationId xmlns:a16="http://schemas.microsoft.com/office/drawing/2014/main" id="{2F4B2350-1C44-E4D2-B12E-106A37C469C3}"/>
              </a:ext>
            </a:extLst>
          </p:cNvPr>
          <p:cNvPicPr>
            <a:picLocks noChangeAspect="1"/>
          </p:cNvPicPr>
          <p:nvPr/>
        </p:nvPicPr>
        <p:blipFill>
          <a:blip r:embed="rId4"/>
          <a:stretch>
            <a:fillRect/>
          </a:stretch>
        </p:blipFill>
        <p:spPr>
          <a:xfrm>
            <a:off x="7800618" y="1798320"/>
            <a:ext cx="3492222" cy="2802192"/>
          </a:xfrm>
          <a:prstGeom prst="rect">
            <a:avLst/>
          </a:prstGeom>
        </p:spPr>
      </p:pic>
      <p:sp>
        <p:nvSpPr>
          <p:cNvPr id="8" name="Slide Number Placeholder 7">
            <a:extLst>
              <a:ext uri="{FF2B5EF4-FFF2-40B4-BE49-F238E27FC236}">
                <a16:creationId xmlns:a16="http://schemas.microsoft.com/office/drawing/2014/main" id="{7DF6DC16-FABF-9B37-E71C-F23742811A41}"/>
              </a:ext>
            </a:extLst>
          </p:cNvPr>
          <p:cNvSpPr>
            <a:spLocks noGrp="1"/>
          </p:cNvSpPr>
          <p:nvPr>
            <p:ph type="sldNum" sz="quarter" idx="12"/>
          </p:nvPr>
        </p:nvSpPr>
        <p:spPr/>
        <p:txBody>
          <a:bodyPr>
            <a:normAutofit lnSpcReduction="10000"/>
          </a:bodyPr>
          <a:lstStyle/>
          <a:p>
            <a:fld id="{AE47B249-25CB-42A7-BAE8-58FB55F23276}" type="slidenum">
              <a:rPr lang="en-US" smtClean="0"/>
              <a:t>27</a:t>
            </a:fld>
            <a:endParaRPr lang="en-US"/>
          </a:p>
        </p:txBody>
      </p:sp>
    </p:spTree>
    <p:extLst>
      <p:ext uri="{BB962C8B-B14F-4D97-AF65-F5344CB8AC3E}">
        <p14:creationId xmlns:p14="http://schemas.microsoft.com/office/powerpoint/2010/main" val="3603901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C84E57B-21DC-6454-E50A-8FB2F087AADF}"/>
              </a:ext>
            </a:extLst>
          </p:cNvPr>
          <p:cNvSpPr txBox="1">
            <a:spLocks/>
          </p:cNvSpPr>
          <p:nvPr/>
        </p:nvSpPr>
        <p:spPr>
          <a:xfrm>
            <a:off x="516924" y="576786"/>
            <a:ext cx="11158152" cy="2852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a:solidFill>
                  <a:srgbClr val="000000"/>
                </a:solidFill>
                <a:effectLst/>
                <a:latin typeface="Times New Roman" panose="02020603050405020304" pitchFamily="18" charset="0"/>
                <a:cs typeface="+mj-cs"/>
              </a:rPr>
              <a:t>• </a:t>
            </a:r>
            <a:r>
              <a:rPr lang="en-US" sz="2600" b="1">
                <a:latin typeface="Times New Roman" panose="02020603050405020304" pitchFamily="18" charset="0"/>
                <a:cs typeface="Times New Roman" panose="02020603050405020304" pitchFamily="18" charset="0"/>
              </a:rPr>
              <a:t>SVC</a:t>
            </a:r>
            <a:r>
              <a:rPr lang="en-US" sz="2600">
                <a:latin typeface="Times New Roman" panose="02020603050405020304" pitchFamily="18" charset="0"/>
                <a:cs typeface="Times New Roman" panose="02020603050405020304" pitchFamily="18" charset="0"/>
              </a:rPr>
              <a:t> outperformed Naive Bayes in terms of accuracy and AUC score.</a:t>
            </a:r>
          </a:p>
          <a:p>
            <a:pPr marL="0" indent="0">
              <a:buNone/>
            </a:pPr>
            <a:endParaRPr lang="en-US" sz="2600">
              <a:latin typeface="Times New Roman" panose="02020603050405020304" pitchFamily="18" charset="0"/>
              <a:cs typeface="Times New Roman" panose="02020603050405020304" pitchFamily="18" charset="0"/>
            </a:endParaRPr>
          </a:p>
          <a:p>
            <a:pPr marL="974725" indent="-974725">
              <a:buNone/>
            </a:pPr>
            <a:r>
              <a:rPr lang="en-US" sz="2600">
                <a:solidFill>
                  <a:srgbClr val="000000"/>
                </a:solidFill>
                <a:effectLst/>
                <a:latin typeface="Times New Roman" panose="02020603050405020304" pitchFamily="18" charset="0"/>
                <a:cs typeface="+mj-cs"/>
              </a:rPr>
              <a:t>• </a:t>
            </a:r>
            <a:r>
              <a:rPr lang="en-US" sz="2600" b="1">
                <a:latin typeface="Times New Roman" panose="02020603050405020304" pitchFamily="18" charset="0"/>
                <a:cs typeface="Times New Roman" panose="02020603050405020304" pitchFamily="18" charset="0"/>
              </a:rPr>
              <a:t>Both</a:t>
            </a:r>
            <a:r>
              <a:rPr lang="en-US" sz="2600">
                <a:latin typeface="Times New Roman" panose="02020603050405020304" pitchFamily="18" charset="0"/>
                <a:cs typeface="Times New Roman" panose="02020603050405020304" pitchFamily="18" charset="0"/>
              </a:rPr>
              <a:t> models have their strengths: Naive Bayes is faster to train, while SVC offers higher accuracy.</a:t>
            </a:r>
          </a:p>
          <a:p>
            <a:endParaRPr lang="en-US" sz="2600">
              <a:latin typeface="Times New Roman" panose="02020603050405020304" pitchFamily="18" charset="0"/>
              <a:cs typeface="Times New Roman" panose="02020603050405020304" pitchFamily="18" charset="0"/>
            </a:endParaRPr>
          </a:p>
          <a:p>
            <a:pPr marL="2916238" indent="-2916238">
              <a:buNone/>
            </a:pPr>
            <a:r>
              <a:rPr lang="en-US" sz="2600">
                <a:solidFill>
                  <a:srgbClr val="000000"/>
                </a:solidFill>
                <a:effectLst/>
                <a:latin typeface="Times New Roman" panose="02020603050405020304" pitchFamily="18" charset="0"/>
                <a:cs typeface="+mj-cs"/>
              </a:rPr>
              <a:t>• </a:t>
            </a:r>
            <a:r>
              <a:rPr lang="en-US" sz="2600" b="1">
                <a:latin typeface="Times New Roman" panose="02020603050405020304" pitchFamily="18" charset="0"/>
                <a:cs typeface="Times New Roman" panose="02020603050405020304" pitchFamily="18" charset="0"/>
              </a:rPr>
              <a:t>Recommendation:</a:t>
            </a:r>
            <a:r>
              <a:rPr lang="en-US" sz="2600">
                <a:latin typeface="Times New Roman" panose="02020603050405020304" pitchFamily="18" charset="0"/>
                <a:cs typeface="Times New Roman" panose="02020603050405020304" pitchFamily="18" charset="0"/>
              </a:rPr>
              <a:t> SVC is a better choice for applications where higher prediction accuracy is crucial.</a:t>
            </a:r>
            <a:endParaRPr lang="en-EG" sz="26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188299D-EE48-691B-FB29-B46665772793}"/>
              </a:ext>
            </a:extLst>
          </p:cNvPr>
          <p:cNvSpPr>
            <a:spLocks noGrp="1"/>
          </p:cNvSpPr>
          <p:nvPr>
            <p:ph type="sldNum" sz="quarter" idx="12"/>
          </p:nvPr>
        </p:nvSpPr>
        <p:spPr/>
        <p:txBody>
          <a:bodyPr>
            <a:normAutofit lnSpcReduction="10000"/>
          </a:bodyPr>
          <a:lstStyle/>
          <a:p>
            <a:fld id="{AE47B249-25CB-42A7-BAE8-58FB55F23276}" type="slidenum">
              <a:rPr lang="en-US" smtClean="0"/>
              <a:t>28</a:t>
            </a:fld>
            <a:endParaRPr lang="en-US"/>
          </a:p>
        </p:txBody>
      </p:sp>
    </p:spTree>
    <p:extLst>
      <p:ext uri="{BB962C8B-B14F-4D97-AF65-F5344CB8AC3E}">
        <p14:creationId xmlns:p14="http://schemas.microsoft.com/office/powerpoint/2010/main" val="4028455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57E5D0-157C-2131-ABC5-DA96818D1CD4}"/>
              </a:ext>
            </a:extLst>
          </p:cNvPr>
          <p:cNvSpPr>
            <a:spLocks noGrp="1"/>
          </p:cNvSpPr>
          <p:nvPr>
            <p:ph type="sldNum" sz="quarter" idx="12"/>
          </p:nvPr>
        </p:nvSpPr>
        <p:spPr/>
        <p:txBody>
          <a:bodyPr>
            <a:normAutofit lnSpcReduction="10000"/>
          </a:bodyPr>
          <a:lstStyle/>
          <a:p>
            <a:fld id="{AE47B249-25CB-42A7-BAE8-58FB55F23276}" type="slidenum">
              <a:rPr lang="en-US" smtClean="0"/>
              <a:t>29</a:t>
            </a:fld>
            <a:endParaRPr lang="en-US"/>
          </a:p>
        </p:txBody>
      </p:sp>
      <p:pic>
        <p:nvPicPr>
          <p:cNvPr id="5" name="Picture 4" descr="A diagram of a movie&#10;&#10;Description automatically generated">
            <a:extLst>
              <a:ext uri="{FF2B5EF4-FFF2-40B4-BE49-F238E27FC236}">
                <a16:creationId xmlns:a16="http://schemas.microsoft.com/office/drawing/2014/main" id="{03F623DB-3CCA-05E7-55D2-39C3DC225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400" y="709782"/>
            <a:ext cx="8749200" cy="5609992"/>
          </a:xfrm>
          <a:prstGeom prst="rect">
            <a:avLst/>
          </a:prstGeom>
        </p:spPr>
      </p:pic>
    </p:spTree>
    <p:extLst>
      <p:ext uri="{BB962C8B-B14F-4D97-AF65-F5344CB8AC3E}">
        <p14:creationId xmlns:p14="http://schemas.microsoft.com/office/powerpoint/2010/main" val="62049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36194D-89DB-3892-4A2F-585DF0122055}"/>
              </a:ext>
            </a:extLst>
          </p:cNvPr>
          <p:cNvSpPr>
            <a:spLocks noGrp="1"/>
          </p:cNvSpPr>
          <p:nvPr>
            <p:ph idx="1"/>
          </p:nvPr>
        </p:nvSpPr>
        <p:spPr>
          <a:xfrm>
            <a:off x="433177" y="1537893"/>
            <a:ext cx="9880893" cy="4909637"/>
          </a:xfrm>
        </p:spPr>
        <p:txBody>
          <a:bodyPr>
            <a:normAutofit/>
          </a:bodyPr>
          <a:lstStyle/>
          <a:p>
            <a:r>
              <a:rPr lang="en-US" sz="2200" b="0" i="0">
                <a:effectLst/>
                <a:latin typeface="Times New Roman" panose="02020603050405020304" pitchFamily="18" charset="0"/>
                <a:cs typeface="Times New Roman" panose="02020603050405020304" pitchFamily="18" charset="0"/>
              </a:rPr>
              <a:t>The Internet has experienced rapid growth since its invention, leading to an overwhelming amount of online information that poses challenges in quick and easy access.</a:t>
            </a:r>
            <a:endParaRPr lang="ar-EG" sz="2200" b="0" i="0">
              <a:effectLst/>
              <a:latin typeface="Times New Roman" panose="02020603050405020304" pitchFamily="18" charset="0"/>
              <a:cs typeface="Times New Roman" panose="02020603050405020304" pitchFamily="18" charset="0"/>
            </a:endParaRPr>
          </a:p>
          <a:p>
            <a:pPr marL="0" indent="0">
              <a:buNone/>
            </a:pPr>
            <a:endParaRPr lang="en-US" sz="2200" b="0" i="0">
              <a:effectLst/>
              <a:latin typeface="Söhne"/>
              <a:cs typeface="+mj-cs"/>
            </a:endParaRPr>
          </a:p>
          <a:p>
            <a:r>
              <a:rPr lang="en-US" sz="2200" b="0" i="0">
                <a:effectLst/>
                <a:latin typeface="Times New Roman" panose="02020603050405020304" pitchFamily="18" charset="0"/>
                <a:cs typeface="Times New Roman" panose="02020603050405020304" pitchFamily="18" charset="0"/>
              </a:rPr>
              <a:t>Recommendation systems offer a solution to this problem, widely used in various industries like e-commerce, banking, and entertainment. These systems leverage user data to generate personalized recommendations.</a:t>
            </a:r>
            <a:endParaRPr lang="ar-EG" sz="2200" b="0" i="0">
              <a:effectLst/>
              <a:latin typeface="Times New Roman" panose="02020603050405020304" pitchFamily="18" charset="0"/>
              <a:cs typeface="Times New Roman" panose="02020603050405020304" pitchFamily="18" charset="0"/>
            </a:endParaRPr>
          </a:p>
          <a:p>
            <a:pPr marL="0" indent="0">
              <a:buNone/>
            </a:pPr>
            <a:endParaRPr lang="en-US" sz="2200" b="0" i="0">
              <a:effectLst/>
              <a:latin typeface="Söhne"/>
              <a:cs typeface="+mj-cs"/>
            </a:endParaRPr>
          </a:p>
          <a:p>
            <a:pPr>
              <a:buFont typeface="Arial" panose="020B0604020202020204" pitchFamily="34" charset="0"/>
              <a:buChar char="•"/>
            </a:pPr>
            <a:r>
              <a:rPr lang="en-US" sz="2200" b="0" i="0">
                <a:effectLst/>
                <a:latin typeface="Times New Roman" panose="02020603050405020304" pitchFamily="18" charset="0"/>
                <a:cs typeface="Times New Roman" panose="02020603050405020304" pitchFamily="18" charset="0"/>
              </a:rPr>
              <a:t>Movie popularity is influenced by reviews, and users are more likely to choose movies preferred by others. Sentiment Analysis addresses the challenge of decision-making by classifying reviews as positive or negative.</a:t>
            </a:r>
            <a:endParaRPr lang="ar-EG" sz="2200" b="0" i="0">
              <a:effectLst/>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E6665487-F8B2-99FD-2A03-FA2C806E4569}"/>
              </a:ext>
            </a:extLst>
          </p:cNvPr>
          <p:cNvSpPr>
            <a:spLocks noGrp="1"/>
          </p:cNvSpPr>
          <p:nvPr>
            <p:ph type="title"/>
          </p:nvPr>
        </p:nvSpPr>
        <p:spPr>
          <a:xfrm>
            <a:off x="433177" y="545431"/>
            <a:ext cx="9692640" cy="680669"/>
          </a:xfrm>
        </p:spPr>
        <p:txBody>
          <a:bodyPr>
            <a:normAutofit fontScale="90000"/>
          </a:bodyPr>
          <a:lstStyle/>
          <a:p>
            <a:r>
              <a:rPr lang="en-US"/>
              <a:t>Introduction </a:t>
            </a:r>
          </a:p>
        </p:txBody>
      </p:sp>
    </p:spTree>
    <p:extLst>
      <p:ext uri="{BB962C8B-B14F-4D97-AF65-F5344CB8AC3E}">
        <p14:creationId xmlns:p14="http://schemas.microsoft.com/office/powerpoint/2010/main" val="2892692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A57D7-7397-73CC-66B3-4933AE6F8201}"/>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latin typeface="ADLaM Display" panose="02010000000000000000" pitchFamily="2" charset="0"/>
                <a:ea typeface="ADLaM Display" panose="02010000000000000000" pitchFamily="2" charset="0"/>
                <a:cs typeface="ADLaM Display" panose="02010000000000000000" pitchFamily="2" charset="0"/>
              </a:rPr>
              <a:t>Introduction</a:t>
            </a:r>
            <a:endParaRPr lang="en-US" sz="4000" b="1">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4E2812D9-2F09-A8B6-08B7-E581F81D2156}"/>
              </a:ext>
            </a:extLst>
          </p:cNvPr>
          <p:cNvSpPr>
            <a:spLocks noGrp="1"/>
          </p:cNvSpPr>
          <p:nvPr>
            <p:ph idx="1"/>
          </p:nvPr>
        </p:nvSpPr>
        <p:spPr>
          <a:xfrm>
            <a:off x="1155548" y="637763"/>
            <a:ext cx="9880893" cy="5931000"/>
          </a:xfrm>
        </p:spPr>
        <p:txBody>
          <a:bodyPr>
            <a:normAutofit/>
          </a:bodyPr>
          <a:lstStyle/>
          <a:p>
            <a:r>
              <a:rPr lang="en-US" sz="2200" b="0" i="0">
                <a:effectLst/>
                <a:latin typeface="Times New Roman" panose="02020603050405020304" pitchFamily="18" charset="0"/>
                <a:cs typeface="Times New Roman" panose="02020603050405020304" pitchFamily="18" charset="0"/>
              </a:rPr>
              <a:t>Sentiment Analysis involves using Natural Language Processing (NLP) to extract information from textual sources and classify statements as positive or negative, aiding in understanding the author's opinion and indicating user experience.</a:t>
            </a:r>
          </a:p>
          <a:p>
            <a:pPr marL="0" indent="0">
              <a:buNone/>
            </a:pPr>
            <a:endParaRPr lang="en-US" sz="2000" b="0" i="0">
              <a:effectLst/>
              <a:latin typeface="Söhne"/>
            </a:endParaRPr>
          </a:p>
          <a:p>
            <a:pPr>
              <a:buFont typeface="Arial" panose="020B0604020202020204" pitchFamily="34" charset="0"/>
              <a:buChar char="•"/>
            </a:pPr>
            <a:r>
              <a:rPr lang="en-US" sz="2200" b="0" i="0">
                <a:effectLst/>
                <a:latin typeface="Times New Roman" panose="02020603050405020304" pitchFamily="18" charset="0"/>
                <a:cs typeface="Times New Roman" panose="02020603050405020304" pitchFamily="18" charset="0"/>
              </a:rPr>
              <a:t>The paper introduces a system that not only recommends movies but also analyzes and classifies reviews into positive or negative categories. Cosine Similarity is used for movie recommendation, and Sentiment Analysis is performed using Support Vector Machine (SVM) and Naïve Bayes (NB) algorithms.</a:t>
            </a:r>
          </a:p>
          <a:p>
            <a:pPr>
              <a:buFont typeface="Arial" panose="020B0604020202020204" pitchFamily="34" charset="0"/>
              <a:buChar char="•"/>
            </a:pPr>
            <a:endParaRPr lang="en-US" sz="2000" b="0" i="0">
              <a:effectLst/>
              <a:latin typeface="Söhne"/>
            </a:endParaRPr>
          </a:p>
          <a:p>
            <a:pPr>
              <a:buFont typeface="Arial" panose="020B0604020202020204" pitchFamily="34" charset="0"/>
              <a:buChar char="•"/>
            </a:pPr>
            <a:r>
              <a:rPr lang="en-US" sz="2200" b="0" i="0">
                <a:effectLst/>
                <a:latin typeface="Times New Roman" panose="02020603050405020304" pitchFamily="18" charset="0"/>
                <a:cs typeface="Times New Roman" panose="02020603050405020304" pitchFamily="18" charset="0"/>
              </a:rPr>
              <a:t>The study's objectives include dealing with large volumes of data, filtering useful information, recommending similar movies based on user choices, and performing Sentiment Analysis on selected movie reviews.</a:t>
            </a:r>
            <a:endParaRPr lang="ar-EG" sz="2200" b="0" i="0">
              <a:effectLst/>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8B0957D-C627-56F5-860D-2968E32B52F9}"/>
              </a:ext>
            </a:extLst>
          </p:cNvPr>
          <p:cNvSpPr>
            <a:spLocks noGrp="1"/>
          </p:cNvSpPr>
          <p:nvPr>
            <p:ph type="sldNum" sz="quarter" idx="12"/>
          </p:nvPr>
        </p:nvSpPr>
        <p:spPr>
          <a:xfrm>
            <a:off x="160867" y="3246439"/>
            <a:ext cx="672957" cy="343768"/>
          </a:xfrm>
        </p:spPr>
        <p:txBody>
          <a:bodyPr anchor="ctr">
            <a:normAutofit/>
          </a:bodyPr>
          <a:lstStyle/>
          <a:p>
            <a:pPr algn="ctr">
              <a:spcAft>
                <a:spcPts val="600"/>
              </a:spcAft>
            </a:pPr>
            <a:fld id="{AE47B249-25CB-42A7-BAE8-58FB55F23276}" type="slidenum">
              <a:rPr lang="en-US" sz="1400" smtClean="0">
                <a:solidFill>
                  <a:schemeClr val="tx1"/>
                </a:solidFill>
              </a:rPr>
              <a:pPr algn="ctr">
                <a:spcAft>
                  <a:spcPts val="600"/>
                </a:spcAft>
              </a:pPr>
              <a:t>4</a:t>
            </a:fld>
            <a:endParaRPr lang="en-US" sz="1400">
              <a:solidFill>
                <a:schemeClr val="tx1"/>
              </a:solidFill>
            </a:endParaRPr>
          </a:p>
        </p:txBody>
      </p:sp>
    </p:spTree>
    <p:extLst>
      <p:ext uri="{BB962C8B-B14F-4D97-AF65-F5344CB8AC3E}">
        <p14:creationId xmlns:p14="http://schemas.microsoft.com/office/powerpoint/2010/main" val="185959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data flow&#10;&#10;Description automatically generated">
            <a:extLst>
              <a:ext uri="{FF2B5EF4-FFF2-40B4-BE49-F238E27FC236}">
                <a16:creationId xmlns:a16="http://schemas.microsoft.com/office/drawing/2014/main" id="{CA010391-6E11-46B2-1DA4-D76E541C83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308" y="236171"/>
            <a:ext cx="6729046" cy="6485304"/>
          </a:xfrm>
        </p:spPr>
      </p:pic>
      <p:sp>
        <p:nvSpPr>
          <p:cNvPr id="5" name="Slide Number Placeholder 4">
            <a:extLst>
              <a:ext uri="{FF2B5EF4-FFF2-40B4-BE49-F238E27FC236}">
                <a16:creationId xmlns:a16="http://schemas.microsoft.com/office/drawing/2014/main" id="{70A70BD8-4F9F-E430-63BB-0FD6BBD6D96E}"/>
              </a:ext>
            </a:extLst>
          </p:cNvPr>
          <p:cNvSpPr>
            <a:spLocks noGrp="1"/>
          </p:cNvSpPr>
          <p:nvPr>
            <p:ph type="sldNum" sz="quarter" idx="12"/>
          </p:nvPr>
        </p:nvSpPr>
        <p:spPr/>
        <p:txBody>
          <a:bodyPr>
            <a:normAutofit lnSpcReduction="10000"/>
          </a:bodyPr>
          <a:lstStyle/>
          <a:p>
            <a:fld id="{AE47B249-25CB-42A7-BAE8-58FB55F23276}" type="slidenum">
              <a:rPr lang="en-US" smtClean="0"/>
              <a:t>5</a:t>
            </a:fld>
            <a:endParaRPr lang="en-US"/>
          </a:p>
        </p:txBody>
      </p:sp>
    </p:spTree>
    <p:extLst>
      <p:ext uri="{BB962C8B-B14F-4D97-AF65-F5344CB8AC3E}">
        <p14:creationId xmlns:p14="http://schemas.microsoft.com/office/powerpoint/2010/main" val="565739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diagram&#10;&#10;Description automatically generated">
            <a:extLst>
              <a:ext uri="{FF2B5EF4-FFF2-40B4-BE49-F238E27FC236}">
                <a16:creationId xmlns:a16="http://schemas.microsoft.com/office/drawing/2014/main" id="{8F965945-0D21-3238-F4E9-D3C2340292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5616" y="0"/>
            <a:ext cx="4946904" cy="6721475"/>
          </a:xfrm>
        </p:spPr>
      </p:pic>
      <p:sp>
        <p:nvSpPr>
          <p:cNvPr id="5" name="Slide Number Placeholder 4">
            <a:extLst>
              <a:ext uri="{FF2B5EF4-FFF2-40B4-BE49-F238E27FC236}">
                <a16:creationId xmlns:a16="http://schemas.microsoft.com/office/drawing/2014/main" id="{229A009D-673F-7E51-A27C-38679E0CD47B}"/>
              </a:ext>
            </a:extLst>
          </p:cNvPr>
          <p:cNvSpPr>
            <a:spLocks noGrp="1"/>
          </p:cNvSpPr>
          <p:nvPr>
            <p:ph type="sldNum" sz="quarter" idx="12"/>
          </p:nvPr>
        </p:nvSpPr>
        <p:spPr/>
        <p:txBody>
          <a:bodyPr>
            <a:normAutofit lnSpcReduction="10000"/>
          </a:bodyPr>
          <a:lstStyle/>
          <a:p>
            <a:fld id="{AE47B249-25CB-42A7-BAE8-58FB55F23276}" type="slidenum">
              <a:rPr lang="en-US" smtClean="0"/>
              <a:t>6</a:t>
            </a:fld>
            <a:endParaRPr lang="en-US"/>
          </a:p>
        </p:txBody>
      </p:sp>
    </p:spTree>
    <p:extLst>
      <p:ext uri="{BB962C8B-B14F-4D97-AF65-F5344CB8AC3E}">
        <p14:creationId xmlns:p14="http://schemas.microsoft.com/office/powerpoint/2010/main" val="1231349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B0AE-7D07-3248-4FC3-9FCE79D15D5E}"/>
              </a:ext>
            </a:extLst>
          </p:cNvPr>
          <p:cNvSpPr>
            <a:spLocks noGrp="1"/>
          </p:cNvSpPr>
          <p:nvPr>
            <p:ph type="title"/>
          </p:nvPr>
        </p:nvSpPr>
        <p:spPr>
          <a:xfrm>
            <a:off x="276060" y="344315"/>
            <a:ext cx="5997678" cy="667096"/>
          </a:xfrm>
        </p:spPr>
        <p:txBody>
          <a:bodyPr>
            <a:normAutofit fontScale="90000"/>
          </a:bodyPr>
          <a:lstStyle/>
          <a:p>
            <a:r>
              <a:rPr lang="en-US" u="sng">
                <a:solidFill>
                  <a:srgbClr val="002060"/>
                </a:solidFill>
                <a:latin typeface="ADLaM Display" panose="02010000000000000000" pitchFamily="2" charset="0"/>
                <a:ea typeface="ADLaM Display" panose="02010000000000000000" pitchFamily="2" charset="0"/>
                <a:cs typeface="ADLaM Display" panose="02010000000000000000" pitchFamily="2" charset="0"/>
              </a:rPr>
              <a:t>Fundamental libraries</a:t>
            </a:r>
          </a:p>
        </p:txBody>
      </p:sp>
      <p:sp>
        <p:nvSpPr>
          <p:cNvPr id="21" name="Content Placeholder 2">
            <a:extLst>
              <a:ext uri="{FF2B5EF4-FFF2-40B4-BE49-F238E27FC236}">
                <a16:creationId xmlns:a16="http://schemas.microsoft.com/office/drawing/2014/main" id="{CE7C43D9-F2C8-B5A1-DD1D-7446382777BC}"/>
              </a:ext>
            </a:extLst>
          </p:cNvPr>
          <p:cNvSpPr>
            <a:spLocks noGrp="1"/>
          </p:cNvSpPr>
          <p:nvPr>
            <p:ph idx="1"/>
          </p:nvPr>
        </p:nvSpPr>
        <p:spPr>
          <a:xfrm>
            <a:off x="276060" y="1267326"/>
            <a:ext cx="10704802" cy="5133474"/>
          </a:xfrm>
        </p:spPr>
        <p:txBody>
          <a:bodyPr vert="horz" lIns="91440" tIns="45720" rIns="91440" bIns="45720" rtlCol="0">
            <a:normAutofit fontScale="47500" lnSpcReduction="20000"/>
          </a:bodyPr>
          <a:lstStyle/>
          <a:p>
            <a:pPr marL="0" indent="0">
              <a:buNone/>
            </a:pPr>
            <a:r>
              <a:rPr lang="en-US" sz="5500" b="1">
                <a:latin typeface="Times New Roman" panose="02020603050405020304" pitchFamily="18" charset="0"/>
                <a:cs typeface="Times New Roman" panose="02020603050405020304" pitchFamily="18" charset="0"/>
              </a:rPr>
              <a:t>1. NumPy (np):</a:t>
            </a:r>
            <a:r>
              <a:rPr lang="en-US" sz="5500">
                <a:latin typeface="Times New Roman" panose="02020603050405020304" pitchFamily="18" charset="0"/>
                <a:cs typeface="Times New Roman" panose="02020603050405020304" pitchFamily="18" charset="0"/>
              </a:rPr>
              <a:t> Used for linear algebra operations and working with lists and 		        	      	    arrays.</a:t>
            </a:r>
          </a:p>
          <a:p>
            <a:pPr marL="0" indent="0">
              <a:buNone/>
            </a:pPr>
            <a:r>
              <a:rPr lang="en-US" sz="5500" b="0">
                <a:effectLst/>
                <a:latin typeface="Courier New" panose="02070309020205020404" pitchFamily="49" charset="0"/>
              </a:rPr>
              <a:t>import </a:t>
            </a:r>
            <a:r>
              <a:rPr lang="en-US" sz="5500" b="0" err="1">
                <a:effectLst/>
                <a:latin typeface="Courier New" panose="02070309020205020404" pitchFamily="49" charset="0"/>
              </a:rPr>
              <a:t>numpy</a:t>
            </a:r>
            <a:r>
              <a:rPr lang="en-US" sz="5500" b="0">
                <a:effectLst/>
                <a:latin typeface="Courier New" panose="02070309020205020404" pitchFamily="49" charset="0"/>
              </a:rPr>
              <a:t> as np</a:t>
            </a:r>
          </a:p>
          <a:p>
            <a:pPr marL="0" indent="0">
              <a:buNone/>
            </a:pPr>
            <a:endParaRPr lang="en-US" sz="5500" b="0">
              <a:effectLst/>
              <a:latin typeface="Courier New" panose="02070309020205020404" pitchFamily="49" charset="0"/>
            </a:endParaRPr>
          </a:p>
          <a:p>
            <a:pPr marL="0" indent="0">
              <a:buNone/>
            </a:pPr>
            <a:r>
              <a:rPr lang="en-US" sz="5500" b="1">
                <a:latin typeface="Times New Roman" panose="02020603050405020304" pitchFamily="18" charset="0"/>
                <a:cs typeface="Times New Roman" panose="02020603050405020304" pitchFamily="18" charset="0"/>
              </a:rPr>
              <a:t>2. Pandas (pd):</a:t>
            </a:r>
            <a:r>
              <a:rPr lang="en-US" sz="5500">
                <a:latin typeface="Times New Roman" panose="02020603050405020304" pitchFamily="18" charset="0"/>
                <a:cs typeface="Times New Roman" panose="02020603050405020304" pitchFamily="18" charset="0"/>
              </a:rPr>
              <a:t> For data processing, often used with CSV or other structured data 			   formats.</a:t>
            </a:r>
          </a:p>
          <a:p>
            <a:pPr marL="0" indent="0">
              <a:buNone/>
            </a:pPr>
            <a:r>
              <a:rPr lang="en-US" sz="5500" b="0">
                <a:effectLst/>
                <a:latin typeface="Courier New" panose="02070309020205020404" pitchFamily="49" charset="0"/>
              </a:rPr>
              <a:t>import pandas as pd</a:t>
            </a:r>
          </a:p>
          <a:p>
            <a:pPr marL="0" indent="0">
              <a:buNone/>
            </a:pPr>
            <a:endParaRPr lang="en-US" sz="5500"/>
          </a:p>
          <a:p>
            <a:pPr marL="0" indent="0">
              <a:buNone/>
            </a:pPr>
            <a:r>
              <a:rPr lang="en-US" sz="5500" b="1">
                <a:latin typeface="Times New Roman" panose="02020603050405020304" pitchFamily="18" charset="0"/>
                <a:cs typeface="Times New Roman" panose="02020603050405020304" pitchFamily="18" charset="0"/>
              </a:rPr>
              <a:t>3. Matplotlib (</a:t>
            </a:r>
            <a:r>
              <a:rPr lang="en-US" sz="5500" b="1" err="1">
                <a:latin typeface="Times New Roman" panose="02020603050405020304" pitchFamily="18" charset="0"/>
                <a:cs typeface="Times New Roman" panose="02020603050405020304" pitchFamily="18" charset="0"/>
              </a:rPr>
              <a:t>plt</a:t>
            </a:r>
            <a:r>
              <a:rPr lang="en-US" sz="5500" b="1">
                <a:latin typeface="Times New Roman" panose="02020603050405020304" pitchFamily="18" charset="0"/>
                <a:cs typeface="Times New Roman" panose="02020603050405020304" pitchFamily="18" charset="0"/>
              </a:rPr>
              <a:t>) and Seaborn (</a:t>
            </a:r>
            <a:r>
              <a:rPr lang="en-US" sz="5500" b="1" err="1">
                <a:latin typeface="Times New Roman" panose="02020603050405020304" pitchFamily="18" charset="0"/>
                <a:cs typeface="Times New Roman" panose="02020603050405020304" pitchFamily="18" charset="0"/>
              </a:rPr>
              <a:t>sns</a:t>
            </a:r>
            <a:r>
              <a:rPr lang="en-US" sz="5500" b="1">
                <a:latin typeface="Times New Roman" panose="02020603050405020304" pitchFamily="18" charset="0"/>
                <a:cs typeface="Times New Roman" panose="02020603050405020304" pitchFamily="18" charset="0"/>
              </a:rPr>
              <a:t>):</a:t>
            </a:r>
            <a:r>
              <a:rPr lang="en-US" sz="5500">
                <a:latin typeface="Times New Roman" panose="02020603050405020304" pitchFamily="18" charset="0"/>
                <a:cs typeface="Times New Roman" panose="02020603050405020304" pitchFamily="18" charset="0"/>
              </a:rPr>
              <a:t> Visualization libraries.</a:t>
            </a:r>
          </a:p>
          <a:p>
            <a:r>
              <a:rPr lang="en-US" sz="5500" b="0">
                <a:effectLst/>
                <a:latin typeface="Courier New" panose="02070309020205020404" pitchFamily="49" charset="0"/>
              </a:rPr>
              <a:t>import </a:t>
            </a:r>
            <a:r>
              <a:rPr lang="en-US" sz="5500" b="0" err="1">
                <a:effectLst/>
                <a:latin typeface="Courier New" panose="02070309020205020404" pitchFamily="49" charset="0"/>
              </a:rPr>
              <a:t>matplotlib.pyplot</a:t>
            </a:r>
            <a:r>
              <a:rPr lang="en-US" sz="5500" b="0">
                <a:effectLst/>
                <a:latin typeface="Courier New" panose="02070309020205020404" pitchFamily="49" charset="0"/>
              </a:rPr>
              <a:t> as </a:t>
            </a:r>
            <a:r>
              <a:rPr lang="en-US" sz="5500" b="0" err="1">
                <a:effectLst/>
                <a:latin typeface="Courier New" panose="02070309020205020404" pitchFamily="49" charset="0"/>
              </a:rPr>
              <a:t>plt</a:t>
            </a:r>
            <a:endParaRPr lang="en-US" sz="5500" b="0">
              <a:effectLst/>
              <a:latin typeface="Courier New" panose="02070309020205020404" pitchFamily="49" charset="0"/>
            </a:endParaRPr>
          </a:p>
          <a:p>
            <a:r>
              <a:rPr lang="en-US" sz="5500" b="0">
                <a:effectLst/>
                <a:latin typeface="Courier New" panose="02070309020205020404" pitchFamily="49" charset="0"/>
              </a:rPr>
              <a:t>import seaborn as </a:t>
            </a:r>
            <a:r>
              <a:rPr lang="en-US" sz="5500" b="0" err="1">
                <a:effectLst/>
                <a:latin typeface="Courier New" panose="02070309020205020404" pitchFamily="49" charset="0"/>
              </a:rPr>
              <a:t>sns</a:t>
            </a:r>
            <a:endParaRPr lang="en-US" sz="5500" b="0">
              <a:effectLst/>
              <a:latin typeface="Courier New" panose="02070309020205020404" pitchFamily="49" charset="0"/>
            </a:endParaRPr>
          </a:p>
          <a:p>
            <a:pPr marL="0" indent="0">
              <a:buNone/>
            </a:pPr>
            <a:endParaRPr lang="en-US" sz="1500"/>
          </a:p>
        </p:txBody>
      </p:sp>
      <p:sp>
        <p:nvSpPr>
          <p:cNvPr id="5" name="Slide Number Placeholder 4">
            <a:extLst>
              <a:ext uri="{FF2B5EF4-FFF2-40B4-BE49-F238E27FC236}">
                <a16:creationId xmlns:a16="http://schemas.microsoft.com/office/drawing/2014/main" id="{6BD40B7B-C93F-F725-CCC4-49DF472B1959}"/>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AE47B249-25CB-42A7-BAE8-58FB55F23276}" type="slidenum">
              <a:rPr lang="en-US"/>
              <a:pPr>
                <a:lnSpc>
                  <a:spcPct val="90000"/>
                </a:lnSpc>
                <a:spcAft>
                  <a:spcPts val="600"/>
                </a:spcAft>
              </a:pPr>
              <a:t>7</a:t>
            </a:fld>
            <a:endParaRPr lang="en-US"/>
          </a:p>
        </p:txBody>
      </p:sp>
    </p:spTree>
    <p:extLst>
      <p:ext uri="{BB962C8B-B14F-4D97-AF65-F5344CB8AC3E}">
        <p14:creationId xmlns:p14="http://schemas.microsoft.com/office/powerpoint/2010/main" val="377039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DCC8C-812B-2776-FE5E-D9FEC6247F58}"/>
              </a:ext>
            </a:extLst>
          </p:cNvPr>
          <p:cNvSpPr>
            <a:spLocks noGrp="1"/>
          </p:cNvSpPr>
          <p:nvPr>
            <p:ph idx="1"/>
          </p:nvPr>
        </p:nvSpPr>
        <p:spPr>
          <a:xfrm>
            <a:off x="160868" y="465221"/>
            <a:ext cx="10875574" cy="5711741"/>
          </a:xfrm>
        </p:spPr>
        <p:txBody>
          <a:bodyPr>
            <a:normAutofit fontScale="47500" lnSpcReduction="20000"/>
          </a:bodyPr>
          <a:lstStyle/>
          <a:p>
            <a:pPr marL="4175125" indent="-4175125">
              <a:buNone/>
            </a:pPr>
            <a:r>
              <a:rPr lang="en-US" sz="5100" b="1">
                <a:latin typeface="Times New Roman" panose="02020603050405020304" pitchFamily="18" charset="0"/>
                <a:cs typeface="Times New Roman" panose="02020603050405020304" pitchFamily="18" charset="0"/>
              </a:rPr>
              <a:t>4. NLTK (</a:t>
            </a:r>
            <a:r>
              <a:rPr lang="en-US" sz="5100" b="1" err="1">
                <a:latin typeface="Times New Roman" panose="02020603050405020304" pitchFamily="18" charset="0"/>
                <a:cs typeface="Times New Roman" panose="02020603050405020304" pitchFamily="18" charset="0"/>
              </a:rPr>
              <a:t>nltk</a:t>
            </a:r>
            <a:r>
              <a:rPr lang="en-US" sz="5100" b="1">
                <a:latin typeface="Times New Roman" panose="02020603050405020304" pitchFamily="18" charset="0"/>
                <a:cs typeface="Times New Roman" panose="02020603050405020304" pitchFamily="18" charset="0"/>
              </a:rPr>
              <a:t>) and </a:t>
            </a:r>
            <a:r>
              <a:rPr lang="en-US" sz="5100" b="1" err="1">
                <a:latin typeface="Times New Roman" panose="02020603050405020304" pitchFamily="18" charset="0"/>
                <a:cs typeface="Times New Roman" panose="02020603050405020304" pitchFamily="18" charset="0"/>
              </a:rPr>
              <a:t>Stopwords</a:t>
            </a:r>
            <a:r>
              <a:rPr lang="en-US" sz="5100" b="1">
                <a:latin typeface="Times New Roman" panose="02020603050405020304" pitchFamily="18" charset="0"/>
                <a:cs typeface="Times New Roman" panose="02020603050405020304" pitchFamily="18" charset="0"/>
              </a:rPr>
              <a:t>:</a:t>
            </a:r>
            <a:r>
              <a:rPr lang="en-US" sz="5100">
                <a:latin typeface="Times New Roman" panose="02020603050405020304" pitchFamily="18" charset="0"/>
                <a:cs typeface="Times New Roman" panose="02020603050405020304" pitchFamily="18" charset="0"/>
              </a:rPr>
              <a:t> NLTK is a library for NLP (natural language processing), with </a:t>
            </a:r>
            <a:r>
              <a:rPr lang="en-US" sz="5100" err="1">
                <a:latin typeface="Times New Roman" panose="02020603050405020304" pitchFamily="18" charset="0"/>
                <a:cs typeface="Times New Roman" panose="02020603050405020304" pitchFamily="18" charset="0"/>
              </a:rPr>
              <a:t>stopwords</a:t>
            </a:r>
            <a:r>
              <a:rPr lang="en-US" sz="5100">
                <a:latin typeface="Times New Roman" panose="02020603050405020304" pitchFamily="18" charset="0"/>
                <a:cs typeface="Times New Roman" panose="02020603050405020304" pitchFamily="18" charset="0"/>
              </a:rPr>
              <a:t> used to filter out common words in text data (e.g., "the", "and").</a:t>
            </a:r>
          </a:p>
          <a:p>
            <a:r>
              <a:rPr lang="en-US" sz="5100" b="0">
                <a:effectLst/>
                <a:latin typeface="Courier New" panose="02070309020205020404" pitchFamily="49" charset="0"/>
              </a:rPr>
              <a:t>import </a:t>
            </a:r>
            <a:r>
              <a:rPr lang="en-US" sz="5100" b="0" err="1">
                <a:effectLst/>
                <a:latin typeface="Courier New" panose="02070309020205020404" pitchFamily="49" charset="0"/>
              </a:rPr>
              <a:t>nltk</a:t>
            </a:r>
            <a:r>
              <a:rPr lang="en-US" sz="5100" b="0">
                <a:effectLst/>
                <a:latin typeface="Courier New" panose="02070309020205020404" pitchFamily="49" charset="0"/>
              </a:rPr>
              <a:t> #Used for NLP</a:t>
            </a:r>
          </a:p>
          <a:p>
            <a:r>
              <a:rPr lang="en-US" sz="5100" b="0">
                <a:effectLst/>
                <a:latin typeface="Courier New" panose="02070309020205020404" pitchFamily="49" charset="0"/>
              </a:rPr>
              <a:t>from </a:t>
            </a:r>
            <a:r>
              <a:rPr lang="en-US" sz="5100" b="0" err="1">
                <a:effectLst/>
                <a:latin typeface="Courier New" panose="02070309020205020404" pitchFamily="49" charset="0"/>
              </a:rPr>
              <a:t>nltk.corpus</a:t>
            </a:r>
            <a:r>
              <a:rPr lang="en-US" sz="5100" b="0">
                <a:effectLst/>
                <a:latin typeface="Courier New" panose="02070309020205020404" pitchFamily="49" charset="0"/>
              </a:rPr>
              <a:t> import </a:t>
            </a:r>
            <a:r>
              <a:rPr lang="en-US" sz="5100" b="0" err="1">
                <a:effectLst/>
                <a:latin typeface="Courier New" panose="02070309020205020404" pitchFamily="49" charset="0"/>
              </a:rPr>
              <a:t>stopwords</a:t>
            </a:r>
            <a:r>
              <a:rPr lang="en-US" sz="5100" b="0">
                <a:effectLst/>
                <a:latin typeface="Courier New" panose="02070309020205020404" pitchFamily="49" charset="0"/>
              </a:rPr>
              <a:t> #MLP</a:t>
            </a:r>
          </a:p>
          <a:p>
            <a:pPr marL="0" indent="0">
              <a:buNone/>
            </a:pPr>
            <a:endParaRPr lang="en-US" sz="5100">
              <a:latin typeface="Courier New" panose="02070309020205020404" pitchFamily="49" charset="0"/>
            </a:endParaRPr>
          </a:p>
          <a:p>
            <a:pPr marL="2459038" indent="-2459038">
              <a:buNone/>
            </a:pPr>
            <a:r>
              <a:rPr lang="en-US" sz="5100" b="1">
                <a:effectLst/>
                <a:latin typeface="Times New Roman" panose="02020603050405020304" pitchFamily="18" charset="0"/>
                <a:cs typeface="Times New Roman" panose="02020603050405020304" pitchFamily="18" charset="0"/>
              </a:rPr>
              <a:t>5. </a:t>
            </a:r>
            <a:r>
              <a:rPr lang="en-US" sz="5100" b="1" err="1">
                <a:latin typeface="Times New Roman" panose="02020603050405020304" pitchFamily="18" charset="0"/>
                <a:cs typeface="Times New Roman" panose="02020603050405020304" pitchFamily="18" charset="0"/>
              </a:rPr>
              <a:t>TfidfVectorizer</a:t>
            </a:r>
            <a:r>
              <a:rPr lang="en-US" sz="5100" b="1">
                <a:latin typeface="Times New Roman" panose="02020603050405020304" pitchFamily="18" charset="0"/>
                <a:cs typeface="Times New Roman" panose="02020603050405020304" pitchFamily="18" charset="0"/>
              </a:rPr>
              <a:t>:</a:t>
            </a:r>
            <a:r>
              <a:rPr lang="en-US" sz="5100">
                <a:latin typeface="Times New Roman" panose="02020603050405020304" pitchFamily="18" charset="0"/>
                <a:cs typeface="Times New Roman" panose="02020603050405020304" pitchFamily="18" charset="0"/>
              </a:rPr>
              <a:t> Converts a collection of raw text into a matrix of TF-IDF features (used for text classification).</a:t>
            </a:r>
          </a:p>
          <a:p>
            <a:pPr marL="0" indent="0">
              <a:buNone/>
            </a:pPr>
            <a:r>
              <a:rPr lang="en-US" sz="5100" b="0">
                <a:effectLst/>
                <a:latin typeface="Courier New" panose="02070309020205020404" pitchFamily="49" charset="0"/>
              </a:rPr>
              <a:t>from </a:t>
            </a:r>
            <a:r>
              <a:rPr lang="en-US" sz="5100" b="0" err="1">
                <a:effectLst/>
                <a:latin typeface="Courier New" panose="02070309020205020404" pitchFamily="49" charset="0"/>
              </a:rPr>
              <a:t>sklearn.feature_extraction.text</a:t>
            </a:r>
            <a:r>
              <a:rPr lang="en-US" sz="5100" b="0">
                <a:effectLst/>
                <a:latin typeface="Courier New" panose="02070309020205020404" pitchFamily="49" charset="0"/>
              </a:rPr>
              <a:t> import </a:t>
            </a:r>
            <a:r>
              <a:rPr lang="en-US" sz="5100" b="0" err="1">
                <a:effectLst/>
                <a:latin typeface="Courier New" panose="02070309020205020404" pitchFamily="49" charset="0"/>
              </a:rPr>
              <a:t>TfidfVectorizer</a:t>
            </a:r>
            <a:r>
              <a:rPr lang="en-US" sz="5100" b="0">
                <a:effectLst/>
                <a:latin typeface="Courier New" panose="02070309020205020404" pitchFamily="49" charset="0"/>
              </a:rPr>
              <a:t> #list to vector</a:t>
            </a:r>
          </a:p>
          <a:p>
            <a:pPr marL="0" indent="0">
              <a:buNone/>
            </a:pPr>
            <a:endParaRPr lang="en-US" sz="5100" b="0">
              <a:effectLst/>
              <a:latin typeface="Courier New" panose="02070309020205020404" pitchFamily="49" charset="0"/>
            </a:endParaRPr>
          </a:p>
          <a:p>
            <a:pPr marL="4745038" indent="-4745038">
              <a:buNone/>
            </a:pPr>
            <a:r>
              <a:rPr lang="en-US" sz="5100" b="1">
                <a:latin typeface="Times New Roman" panose="02020603050405020304" pitchFamily="18" charset="0"/>
                <a:cs typeface="Times New Roman" panose="02020603050405020304" pitchFamily="18" charset="0"/>
              </a:rPr>
              <a:t>6. Train Test Split (</a:t>
            </a:r>
            <a:r>
              <a:rPr lang="en-US" sz="5100" b="1" err="1">
                <a:latin typeface="Times New Roman" panose="02020603050405020304" pitchFamily="18" charset="0"/>
                <a:cs typeface="Times New Roman" panose="02020603050405020304" pitchFamily="18" charset="0"/>
              </a:rPr>
              <a:t>train_test_split</a:t>
            </a:r>
            <a:r>
              <a:rPr lang="en-US" sz="5100" b="1">
                <a:latin typeface="Times New Roman" panose="02020603050405020304" pitchFamily="18" charset="0"/>
                <a:cs typeface="Times New Roman" panose="02020603050405020304" pitchFamily="18" charset="0"/>
              </a:rPr>
              <a:t>): </a:t>
            </a:r>
            <a:r>
              <a:rPr lang="en-US" sz="5100">
                <a:latin typeface="Times New Roman" panose="02020603050405020304" pitchFamily="18" charset="0"/>
                <a:cs typeface="Times New Roman" panose="02020603050405020304" pitchFamily="18" charset="0"/>
              </a:rPr>
              <a:t>Utility function from scikit-learn to split data into training and testing sets.</a:t>
            </a:r>
          </a:p>
          <a:p>
            <a:pPr marL="0" indent="0">
              <a:buNone/>
            </a:pPr>
            <a:r>
              <a:rPr lang="en-US" sz="5100" b="0">
                <a:effectLst/>
                <a:latin typeface="Courier New" panose="02070309020205020404" pitchFamily="49" charset="0"/>
              </a:rPr>
              <a:t>rom </a:t>
            </a:r>
            <a:r>
              <a:rPr lang="en-US" sz="5100" b="0" err="1">
                <a:effectLst/>
                <a:latin typeface="Courier New" panose="02070309020205020404" pitchFamily="49" charset="0"/>
              </a:rPr>
              <a:t>sklearn.model_selection</a:t>
            </a:r>
            <a:r>
              <a:rPr lang="en-US" sz="5100" b="0">
                <a:effectLst/>
                <a:latin typeface="Courier New" panose="02070309020205020404" pitchFamily="49" charset="0"/>
              </a:rPr>
              <a:t> import </a:t>
            </a:r>
            <a:r>
              <a:rPr lang="en-US" sz="5100" b="0" err="1">
                <a:effectLst/>
                <a:latin typeface="Courier New" panose="02070309020205020404" pitchFamily="49" charset="0"/>
              </a:rPr>
              <a:t>train_test_split</a:t>
            </a:r>
            <a:endParaRPr lang="en-US" sz="5100" b="0">
              <a:effectLst/>
              <a:latin typeface="Courier New" panose="02070309020205020404" pitchFamily="49" charset="0"/>
            </a:endParaRPr>
          </a:p>
          <a:p>
            <a:pPr marL="0" indent="0">
              <a:buNone/>
            </a:pPr>
            <a:endParaRPr lang="en-US"/>
          </a:p>
        </p:txBody>
      </p:sp>
      <p:sp>
        <p:nvSpPr>
          <p:cNvPr id="4" name="Slide Number Placeholder 3">
            <a:extLst>
              <a:ext uri="{FF2B5EF4-FFF2-40B4-BE49-F238E27FC236}">
                <a16:creationId xmlns:a16="http://schemas.microsoft.com/office/drawing/2014/main" id="{9DA5992F-A1FA-3CDD-B50F-15BDA6833D92}"/>
              </a:ext>
            </a:extLst>
          </p:cNvPr>
          <p:cNvSpPr>
            <a:spLocks noGrp="1"/>
          </p:cNvSpPr>
          <p:nvPr>
            <p:ph type="sldNum" sz="quarter" idx="12"/>
          </p:nvPr>
        </p:nvSpPr>
        <p:spPr>
          <a:xfrm>
            <a:off x="160867" y="3246439"/>
            <a:ext cx="672957" cy="343768"/>
          </a:xfrm>
        </p:spPr>
        <p:txBody>
          <a:bodyPr anchor="ctr">
            <a:normAutofit/>
          </a:bodyPr>
          <a:lstStyle/>
          <a:p>
            <a:pPr algn="ctr">
              <a:spcAft>
                <a:spcPts val="600"/>
              </a:spcAft>
            </a:pPr>
            <a:fld id="{AE47B249-25CB-42A7-BAE8-58FB55F23276}" type="slidenum">
              <a:rPr lang="en-US" sz="1400">
                <a:solidFill>
                  <a:schemeClr val="tx1"/>
                </a:solidFill>
              </a:rPr>
              <a:pPr algn="ctr">
                <a:spcAft>
                  <a:spcPts val="600"/>
                </a:spcAft>
              </a:pPr>
              <a:t>8</a:t>
            </a:fld>
            <a:endParaRPr lang="en-US" sz="1400">
              <a:solidFill>
                <a:schemeClr val="tx1"/>
              </a:solidFill>
            </a:endParaRPr>
          </a:p>
        </p:txBody>
      </p:sp>
    </p:spTree>
    <p:extLst>
      <p:ext uri="{BB962C8B-B14F-4D97-AF65-F5344CB8AC3E}">
        <p14:creationId xmlns:p14="http://schemas.microsoft.com/office/powerpoint/2010/main" val="1895865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FF210684-BCD6-EAB3-DD3F-5E1835F9BED4}"/>
              </a:ext>
            </a:extLst>
          </p:cNvPr>
          <p:cNvSpPr>
            <a:spLocks noGrp="1"/>
          </p:cNvSpPr>
          <p:nvPr>
            <p:ph idx="1"/>
          </p:nvPr>
        </p:nvSpPr>
        <p:spPr>
          <a:xfrm>
            <a:off x="833824" y="733983"/>
            <a:ext cx="9880893" cy="3959619"/>
          </a:xfrm>
        </p:spPr>
        <p:txBody>
          <a:bodyPr>
            <a:normAutofit/>
          </a:bodyPr>
          <a:lstStyle/>
          <a:p>
            <a:pPr marL="1482725" indent="-1482725">
              <a:buNone/>
            </a:pPr>
            <a:r>
              <a:rPr lang="en-US" sz="2400" b="1">
                <a:latin typeface="Times New Roman" panose="02020603050405020304" pitchFamily="18" charset="0"/>
                <a:cs typeface="Times New Roman" panose="02020603050405020304" pitchFamily="18" charset="0"/>
              </a:rPr>
              <a:t>7. Metrics:</a:t>
            </a:r>
            <a:r>
              <a:rPr lang="en-US" sz="2400">
                <a:latin typeface="Times New Roman" panose="02020603050405020304" pitchFamily="18" charset="0"/>
                <a:cs typeface="Times New Roman" panose="02020603050405020304" pitchFamily="18" charset="0"/>
              </a:rPr>
              <a:t> Accuracy, F1 score, precision, recall, confusion matrix, AUC (area under the curve) are used to evaluate model performance. </a:t>
            </a:r>
          </a:p>
          <a:p>
            <a:r>
              <a:rPr lang="en-US" sz="2400" b="0">
                <a:effectLst/>
                <a:latin typeface="Courier New" panose="02070309020205020404" pitchFamily="49" charset="0"/>
              </a:rPr>
              <a:t>from </a:t>
            </a:r>
            <a:r>
              <a:rPr lang="en-US" sz="2400" b="0" err="1">
                <a:effectLst/>
                <a:latin typeface="Courier New" panose="02070309020205020404" pitchFamily="49" charset="0"/>
              </a:rPr>
              <a:t>sklearn.metrics</a:t>
            </a:r>
            <a:r>
              <a:rPr lang="en-US" sz="2400" b="0">
                <a:effectLst/>
                <a:latin typeface="Courier New" panose="02070309020205020404" pitchFamily="49" charset="0"/>
              </a:rPr>
              <a:t> import </a:t>
            </a:r>
            <a:r>
              <a:rPr lang="en-US" sz="2400" b="0" err="1">
                <a:effectLst/>
                <a:latin typeface="Courier New" panose="02070309020205020404" pitchFamily="49" charset="0"/>
              </a:rPr>
              <a:t>accuracy_score</a:t>
            </a:r>
            <a:r>
              <a:rPr lang="en-US" sz="2400" b="0">
                <a:effectLst/>
                <a:latin typeface="Courier New" panose="02070309020205020404" pitchFamily="49" charset="0"/>
              </a:rPr>
              <a:t>, f1_score, </a:t>
            </a:r>
            <a:r>
              <a:rPr lang="en-US" sz="2400" b="0" err="1">
                <a:effectLst/>
                <a:latin typeface="Courier New" panose="02070309020205020404" pitchFamily="49" charset="0"/>
              </a:rPr>
              <a:t>precision_score</a:t>
            </a:r>
            <a:r>
              <a:rPr lang="en-US" sz="2400" b="0">
                <a:effectLst/>
                <a:latin typeface="Courier New" panose="02070309020205020404" pitchFamily="49" charset="0"/>
              </a:rPr>
              <a:t>, </a:t>
            </a:r>
            <a:r>
              <a:rPr lang="en-US" sz="2400" b="0" err="1">
                <a:effectLst/>
                <a:latin typeface="Courier New" panose="02070309020205020404" pitchFamily="49" charset="0"/>
              </a:rPr>
              <a:t>recall_score</a:t>
            </a:r>
            <a:r>
              <a:rPr lang="en-US" sz="2400" b="0">
                <a:effectLst/>
                <a:latin typeface="Courier New" panose="02070309020205020404" pitchFamily="49" charset="0"/>
              </a:rPr>
              <a:t>, </a:t>
            </a:r>
            <a:r>
              <a:rPr lang="en-US" sz="2400" b="0" err="1">
                <a:effectLst/>
                <a:latin typeface="Courier New" panose="02070309020205020404" pitchFamily="49" charset="0"/>
              </a:rPr>
              <a:t>classification_report</a:t>
            </a:r>
            <a:r>
              <a:rPr lang="en-US" sz="2400" b="0">
                <a:effectLst/>
                <a:latin typeface="Courier New" panose="02070309020205020404" pitchFamily="49" charset="0"/>
              </a:rPr>
              <a:t>, </a:t>
            </a:r>
            <a:r>
              <a:rPr lang="en-US" sz="2400" b="0" err="1">
                <a:effectLst/>
                <a:latin typeface="Courier New" panose="02070309020205020404" pitchFamily="49" charset="0"/>
              </a:rPr>
              <a:t>confusion_matrix,auc</a:t>
            </a:r>
            <a:endParaRPr lang="en-US" sz="2400" b="0">
              <a:effectLst/>
              <a:latin typeface="Courier New" panose="02070309020205020404" pitchFamily="49" charset="0"/>
            </a:endParaRPr>
          </a:p>
          <a:p>
            <a:pPr marL="0" indent="0">
              <a:buNone/>
            </a:pPr>
            <a:endParaRPr lang="en-US" sz="2400"/>
          </a:p>
          <a:p>
            <a:pPr marL="0" indent="0">
              <a:buNone/>
            </a:pPr>
            <a:r>
              <a:rPr lang="en-US" sz="2400" b="1">
                <a:latin typeface="Times New Roman" panose="02020603050405020304" pitchFamily="18" charset="0"/>
                <a:cs typeface="Times New Roman" panose="02020603050405020304" pitchFamily="18" charset="0"/>
              </a:rPr>
              <a:t>8. Pickle:</a:t>
            </a:r>
            <a:r>
              <a:rPr lang="en-US" sz="2400">
                <a:latin typeface="Times New Roman" panose="02020603050405020304" pitchFamily="18" charset="0"/>
                <a:cs typeface="Times New Roman" panose="02020603050405020304" pitchFamily="18" charset="0"/>
              </a:rPr>
              <a:t> To save and load Python objects (models, data) for later use.</a:t>
            </a:r>
          </a:p>
          <a:p>
            <a:pPr marL="0" indent="0">
              <a:buNone/>
            </a:pPr>
            <a:r>
              <a:rPr lang="en-US" sz="2400" b="0">
                <a:effectLst/>
                <a:latin typeface="Courier New" panose="02070309020205020404" pitchFamily="49" charset="0"/>
              </a:rPr>
              <a:t>import pickle</a:t>
            </a:r>
          </a:p>
          <a:p>
            <a:pPr marL="0" indent="0">
              <a:buNone/>
            </a:pPr>
            <a:endParaRPr lang="en-US" sz="2400"/>
          </a:p>
        </p:txBody>
      </p:sp>
      <p:sp>
        <p:nvSpPr>
          <p:cNvPr id="4" name="Slide Number Placeholder 3">
            <a:extLst>
              <a:ext uri="{FF2B5EF4-FFF2-40B4-BE49-F238E27FC236}">
                <a16:creationId xmlns:a16="http://schemas.microsoft.com/office/drawing/2014/main" id="{8DA0A73B-30DF-AFC0-1717-0E8063F82ACE}"/>
              </a:ext>
            </a:extLst>
          </p:cNvPr>
          <p:cNvSpPr>
            <a:spLocks noGrp="1"/>
          </p:cNvSpPr>
          <p:nvPr>
            <p:ph type="sldNum" sz="quarter" idx="12"/>
          </p:nvPr>
        </p:nvSpPr>
        <p:spPr>
          <a:xfrm>
            <a:off x="160867" y="3246439"/>
            <a:ext cx="672957" cy="343768"/>
          </a:xfrm>
        </p:spPr>
        <p:txBody>
          <a:bodyPr anchor="ctr">
            <a:normAutofit/>
          </a:bodyPr>
          <a:lstStyle/>
          <a:p>
            <a:pPr algn="ctr">
              <a:spcAft>
                <a:spcPts val="600"/>
              </a:spcAft>
            </a:pPr>
            <a:fld id="{AE47B249-25CB-42A7-BAE8-58FB55F23276}" type="slidenum">
              <a:rPr lang="en-US" sz="1400">
                <a:solidFill>
                  <a:schemeClr val="tx1"/>
                </a:solidFill>
              </a:rPr>
              <a:pPr algn="ctr">
                <a:spcAft>
                  <a:spcPts val="600"/>
                </a:spcAft>
              </a:pPr>
              <a:t>9</a:t>
            </a:fld>
            <a:endParaRPr lang="en-US" sz="1400">
              <a:solidFill>
                <a:schemeClr val="tx1"/>
              </a:solidFill>
            </a:endParaRPr>
          </a:p>
        </p:txBody>
      </p:sp>
    </p:spTree>
    <p:extLst>
      <p:ext uri="{BB962C8B-B14F-4D97-AF65-F5344CB8AC3E}">
        <p14:creationId xmlns:p14="http://schemas.microsoft.com/office/powerpoint/2010/main" val="162965861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TM03457515[[fn=View]]</Template>
  <TotalTime>0</TotalTime>
  <Words>1597</Words>
  <Application>Microsoft Office PowerPoint</Application>
  <PresentationFormat>Widescreen</PresentationFormat>
  <Paragraphs>169</Paragraphs>
  <Slides>29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ADLaM Display</vt:lpstr>
      <vt:lpstr>Aptos</vt:lpstr>
      <vt:lpstr>Arial</vt:lpstr>
      <vt:lpstr>Century Schoolbook</vt:lpstr>
      <vt:lpstr>Courier New</vt:lpstr>
      <vt:lpstr>Roboto</vt:lpstr>
      <vt:lpstr>Söhne</vt:lpstr>
      <vt:lpstr>Times New Roman</vt:lpstr>
      <vt:lpstr>Wingdings 2</vt:lpstr>
      <vt:lpstr>View</vt:lpstr>
      <vt:lpstr>Recommendation Movie System</vt:lpstr>
      <vt:lpstr>Team</vt:lpstr>
      <vt:lpstr>Introduction </vt:lpstr>
      <vt:lpstr>Introduction</vt:lpstr>
      <vt:lpstr>PowerPoint Presentation</vt:lpstr>
      <vt:lpstr>PowerPoint Presentation</vt:lpstr>
      <vt:lpstr>Fundamental libraries</vt:lpstr>
      <vt:lpstr>PowerPoint Presentation</vt:lpstr>
      <vt:lpstr>PowerPoint Presentation</vt:lpstr>
      <vt:lpstr>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akrab</dc:creator>
  <cp:lastModifiedBy>mohamed akrab</cp:lastModifiedBy>
  <cp:revision>2</cp:revision>
  <dcterms:created xsi:type="dcterms:W3CDTF">2024-10-21T16:27:08Z</dcterms:created>
  <dcterms:modified xsi:type="dcterms:W3CDTF">2024-11-18T20:02:17Z</dcterms:modified>
</cp:coreProperties>
</file>